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10"/>
  </p:notesMasterIdLst>
  <p:handoutMasterIdLst>
    <p:handoutMasterId r:id="rId11"/>
  </p:handoutMasterIdLst>
  <p:sldIdLst>
    <p:sldId id="267" r:id="rId3"/>
    <p:sldId id="276" r:id="rId4"/>
    <p:sldId id="275" r:id="rId5"/>
    <p:sldId id="270" r:id="rId6"/>
    <p:sldId id="271" r:id="rId7"/>
    <p:sldId id="272" r:id="rId8"/>
    <p:sldId id="269"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9D92E-AE94-4C44-8AD2-FCB3C23BF827}" v="3" dt="2026-05-20T12:05:47.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847" autoAdjust="0"/>
  </p:normalViewPr>
  <p:slideViewPr>
    <p:cSldViewPr snapToGrid="0">
      <p:cViewPr varScale="1">
        <p:scale>
          <a:sx n="31" d="100"/>
          <a:sy n="31" d="100"/>
        </p:scale>
        <p:origin x="88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F72C69A-60C9-0FB3-1AC4-C87068B79E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2AD2460-3BB5-E61B-A405-2A5EA8A9B0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B4303A-1448-4BB2-824C-65777CAC8A29}" type="datetimeFigureOut">
              <a:rPr lang="sv-SE" smtClean="0"/>
              <a:t>2026-05-21</a:t>
            </a:fld>
            <a:endParaRPr lang="sv-SE"/>
          </a:p>
        </p:txBody>
      </p:sp>
      <p:sp>
        <p:nvSpPr>
          <p:cNvPr id="4" name="Platshållare för sidfot 3">
            <a:extLst>
              <a:ext uri="{FF2B5EF4-FFF2-40B4-BE49-F238E27FC236}">
                <a16:creationId xmlns:a16="http://schemas.microsoft.com/office/drawing/2014/main" id="{2C2D807B-3E5D-7A8C-4DA3-B59DE4B13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23F26F6-25FA-FC0A-C384-5669FA965D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99E406-567E-42A7-B6DC-30FC09FAE8F2}" type="slidenum">
              <a:rPr lang="sv-SE" smtClean="0"/>
              <a:t>‹#›</a:t>
            </a:fld>
            <a:endParaRPr lang="sv-SE"/>
          </a:p>
        </p:txBody>
      </p:sp>
    </p:spTree>
    <p:extLst>
      <p:ext uri="{BB962C8B-B14F-4D97-AF65-F5344CB8AC3E}">
        <p14:creationId xmlns:p14="http://schemas.microsoft.com/office/powerpoint/2010/main" val="40660683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8D5-2105-DD4F-9FAC-9F3D99C17DCD}" type="datetimeFigureOut">
              <a:rPr lang="sv-SE" smtClean="0"/>
              <a:t>2026-05-21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94980-51BB-3840-B42A-540E295A2DC9}" type="slidenum">
              <a:rPr lang="sv-SE" smtClean="0"/>
              <a:t>‹#›</a:t>
            </a:fld>
            <a:endParaRPr lang="sv-SE"/>
          </a:p>
        </p:txBody>
      </p:sp>
    </p:spTree>
    <p:extLst>
      <p:ext uri="{BB962C8B-B14F-4D97-AF65-F5344CB8AC3E}">
        <p14:creationId xmlns:p14="http://schemas.microsoft.com/office/powerpoint/2010/main" val="235632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first quarter of the year largely developed in line with the expectations companies themselves expressed in the previous Industrial Barometer. IKEM’s sales volume index came in at 94. Since 100 corresponds to unchanged development, this means that volumes are declining year-on-year, reflecting continued weak demand. Combined with rising costs, this risks holding back investments. Overall, the picture remains weak, though not uniformly so.</a:t>
            </a:r>
          </a:p>
          <a:p>
            <a:r>
              <a:rPr lang="en-US" dirty="0"/>
              <a:t>Compared with the fourth quarter of 2025, there are brighter signs. Plastics and rubber recorded an index of 107 and chemicals 108, indicating slightly increasing delivery volumes. This shows that parts of industry remain relatively strong. Pharmaceuticals, however, performed significantly weaker, with an index of 82. The fact that 79 percent state that the quarter ended in line with forecasts shows that the sales trend was not a surprise for many companies.</a:t>
            </a:r>
          </a:p>
          <a:p>
            <a:r>
              <a:rPr lang="en-US" dirty="0"/>
              <a:t>For industrial companies, this in itself is important. A weak but predictable market is easier to manage than rapidly falling and unpredictable demand</a:t>
            </a:r>
          </a:p>
        </p:txBody>
      </p:sp>
      <p:sp>
        <p:nvSpPr>
          <p:cNvPr id="4" name="Platshållare för bildnummer 3"/>
          <p:cNvSpPr>
            <a:spLocks noGrp="1"/>
          </p:cNvSpPr>
          <p:nvPr>
            <p:ph type="sldNum" sz="quarter" idx="5"/>
          </p:nvPr>
        </p:nvSpPr>
        <p:spPr/>
        <p:txBody>
          <a:bodyPr/>
          <a:lstStyle/>
          <a:p>
            <a:fld id="{24694980-51BB-3840-B42A-540E295A2DC9}" type="slidenum">
              <a:rPr lang="sv-SE" smtClean="0"/>
              <a:t>2</a:t>
            </a:fld>
            <a:endParaRPr lang="sv-SE"/>
          </a:p>
        </p:txBody>
      </p:sp>
    </p:spTree>
    <p:extLst>
      <p:ext uri="{BB962C8B-B14F-4D97-AF65-F5344CB8AC3E}">
        <p14:creationId xmlns:p14="http://schemas.microsoft.com/office/powerpoint/2010/main" val="380228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most significant change during the quarter concerns the rapidly and broadly rising costs. Sales volumes were weak, but did not deviate dramatically from forecasts. What stands out instead is the rising costs affecting companies across the board. This is taking place in an environment of weak demand, which, combined with rising costs, is putting pressure on companies.</a:t>
            </a:r>
          </a:p>
          <a:p>
            <a:endParaRPr lang="en-US" dirty="0"/>
          </a:p>
          <a:p>
            <a:r>
              <a:rPr lang="en-US" dirty="0"/>
              <a:t>The war in the Middle East has driven up energy costs, particularly for oil and gas, but also for plastic raw materials and other oil-related raw materials and production inputs. For companies within Swedish chemical and pharmaceutical production, this marked a clear shift. </a:t>
            </a:r>
          </a:p>
          <a:p>
            <a:endParaRPr lang="en-US" dirty="0"/>
          </a:p>
          <a:p>
            <a:r>
              <a:rPr lang="en-US" dirty="0"/>
              <a:t>Before 28 February, the cost situation was characterized by deflation. After that, developments turned quickly, with sharply rising costs. This is reflected, among other things, in the IKEM index for raw materials and production inputs, which now stands at 132, compared with an index of 92 in Q4 2025</a:t>
            </a:r>
          </a:p>
          <a:p>
            <a:endParaRPr lang="sv-SE" dirty="0"/>
          </a:p>
        </p:txBody>
      </p:sp>
      <p:sp>
        <p:nvSpPr>
          <p:cNvPr id="4" name="Platshållare för bildnummer 3"/>
          <p:cNvSpPr>
            <a:spLocks noGrp="1"/>
          </p:cNvSpPr>
          <p:nvPr>
            <p:ph type="sldNum" sz="quarter" idx="5"/>
          </p:nvPr>
        </p:nvSpPr>
        <p:spPr/>
        <p:txBody>
          <a:bodyPr/>
          <a:lstStyle/>
          <a:p>
            <a:fld id="{24694980-51BB-3840-B42A-540E295A2DC9}" type="slidenum">
              <a:rPr lang="sv-SE" smtClean="0"/>
              <a:t>3</a:t>
            </a:fld>
            <a:endParaRPr lang="sv-SE"/>
          </a:p>
        </p:txBody>
      </p:sp>
    </p:spTree>
    <p:extLst>
      <p:ext uri="{BB962C8B-B14F-4D97-AF65-F5344CB8AC3E}">
        <p14:creationId xmlns:p14="http://schemas.microsoft.com/office/powerpoint/2010/main" val="357291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With the substantial cost increases during the quarter, it is not surprising that all sub-sectors also reported slightly lower profitability in the first quarter compared with last year. Companies are unable to pass on cost increases to customers at the same pace. In addition, many companies are delivering under previously signed contracts and fixed-term agreements. This means that, in the short term, they are bound by previously agreed prices while production costs continue to rise. Taken together, this is putting pressure on profitability across the entire industry, even for companies that may be able to adjust their prices over the longer term.</a:t>
            </a:r>
            <a:endParaRPr lang="sv-SE" dirty="0"/>
          </a:p>
        </p:txBody>
      </p:sp>
      <p:sp>
        <p:nvSpPr>
          <p:cNvPr id="4" name="Platshållare för bildnummer 3"/>
          <p:cNvSpPr>
            <a:spLocks noGrp="1"/>
          </p:cNvSpPr>
          <p:nvPr>
            <p:ph type="sldNum" sz="quarter" idx="5"/>
          </p:nvPr>
        </p:nvSpPr>
        <p:spPr/>
        <p:txBody>
          <a:bodyPr/>
          <a:lstStyle/>
          <a:p>
            <a:fld id="{24694980-51BB-3840-B42A-540E295A2DC9}" type="slidenum">
              <a:rPr lang="sv-SE" smtClean="0"/>
              <a:t>4</a:t>
            </a:fld>
            <a:endParaRPr lang="sv-SE"/>
          </a:p>
        </p:txBody>
      </p:sp>
    </p:spTree>
    <p:extLst>
      <p:ext uri="{BB962C8B-B14F-4D97-AF65-F5344CB8AC3E}">
        <p14:creationId xmlns:p14="http://schemas.microsoft.com/office/powerpoint/2010/main" val="176382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forecast for the second quarter,  </a:t>
            </a:r>
            <a:r>
              <a:rPr lang="en-US" dirty="0"/>
              <a:t>all sectors expect volume declines in Q2, with the exception of the rubber and plastics industry, which forecasts increasing sales volumes. A very large number of companies express significant uncertainty regarding future market conditions among both customers and suppliers, as well as concerns about both the availability and pricing of specific raw materials and production inputs.</a:t>
            </a:r>
          </a:p>
          <a:p>
            <a:endParaRPr lang="en-US" dirty="0"/>
          </a:p>
          <a:p>
            <a:r>
              <a:rPr lang="en-US" dirty="0"/>
              <a:t>Making longer-term forecasts in the current global environment is extremely difficult, but IKEM companies expect a slight decline in volumes for the full year 2026. There is a relatively wide spread in how companies view their sales prospects. Just under 30 percent of companies expect volume growth of varying degrees, while just under 60 percent expect volume declines of varying degrees for the year as a whole.</a:t>
            </a:r>
          </a:p>
          <a:p>
            <a:endParaRPr lang="sv-SE" dirty="0"/>
          </a:p>
        </p:txBody>
      </p:sp>
      <p:sp>
        <p:nvSpPr>
          <p:cNvPr id="4" name="Platshållare för bildnummer 3"/>
          <p:cNvSpPr>
            <a:spLocks noGrp="1"/>
          </p:cNvSpPr>
          <p:nvPr>
            <p:ph type="sldNum" sz="quarter" idx="5"/>
          </p:nvPr>
        </p:nvSpPr>
        <p:spPr/>
        <p:txBody>
          <a:bodyPr/>
          <a:lstStyle/>
          <a:p>
            <a:fld id="{24694980-51BB-3840-B42A-540E295A2DC9}" type="slidenum">
              <a:rPr lang="sv-SE" smtClean="0"/>
              <a:t>5</a:t>
            </a:fld>
            <a:endParaRPr lang="sv-SE"/>
          </a:p>
        </p:txBody>
      </p:sp>
    </p:spTree>
    <p:extLst>
      <p:ext uri="{BB962C8B-B14F-4D97-AF65-F5344CB8AC3E}">
        <p14:creationId xmlns:p14="http://schemas.microsoft.com/office/powerpoint/2010/main" val="150539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10080625"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10080625"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1025763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7504351"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7504351"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2026-05-21</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78637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5400675"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5400675"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2026-05-21</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67383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med 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2026-05-21</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587375" y="1916114"/>
            <a:ext cx="11017250" cy="3029960"/>
          </a:xfrm>
        </p:spPr>
        <p:txBody>
          <a:bodyPr/>
          <a:lstStyle>
            <a:lvl1pPr marL="0" indent="0">
              <a:lnSpc>
                <a:spcPct val="85000"/>
              </a:lnSpc>
              <a:buNone/>
              <a:defRPr sz="4500"/>
            </a:lvl1pPr>
            <a:lvl2pPr marL="0" indent="0">
              <a:spcBef>
                <a:spcPts val="1200"/>
              </a:spcBef>
              <a:buNone/>
              <a:defRPr sz="1200"/>
            </a:lvl2pPr>
            <a:lvl3pPr>
              <a:buNone/>
              <a:defRPr/>
            </a:lvl3pPr>
          </a:lstStyle>
          <a:p>
            <a:pPr lvl="0"/>
            <a:r>
              <a:rPr lang="sv-SE"/>
              <a:t>Klicka här för att ändra format på bakgrundstexten</a:t>
            </a:r>
          </a:p>
          <a:p>
            <a:pPr lvl="1"/>
            <a:r>
              <a:rPr lang="sv-SE"/>
              <a:t>Nivå två</a:t>
            </a:r>
          </a:p>
        </p:txBody>
      </p:sp>
      <p:sp>
        <p:nvSpPr>
          <p:cNvPr id="9" name="Platshållare för bild 8">
            <a:extLst>
              <a:ext uri="{FF2B5EF4-FFF2-40B4-BE49-F238E27FC236}">
                <a16:creationId xmlns:a16="http://schemas.microsoft.com/office/drawing/2014/main" id="{0C1BE8C3-E8D8-EA93-5228-C9DA6989D22A}"/>
              </a:ext>
            </a:extLst>
          </p:cNvPr>
          <p:cNvSpPr>
            <a:spLocks noGrp="1"/>
          </p:cNvSpPr>
          <p:nvPr>
            <p:ph type="pic" sz="quarter" idx="14"/>
          </p:nvPr>
        </p:nvSpPr>
        <p:spPr>
          <a:xfrm>
            <a:off x="587375" y="5157338"/>
            <a:ext cx="972000" cy="972000"/>
          </a:xfrm>
          <a:prstGeom prst="ellipse">
            <a:avLst/>
          </a:prstGeom>
        </p:spPr>
        <p:txBody>
          <a:bodyPr/>
          <a:lstStyle/>
          <a:p>
            <a:r>
              <a:rPr lang="sv-SE"/>
              <a:t>Klicka på ikonen för att lägga till en bild</a:t>
            </a:r>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654232" y="5157338"/>
            <a:ext cx="4332617" cy="972000"/>
          </a:xfrm>
        </p:spPr>
        <p:txBody>
          <a:bodyPr anchor="ctr">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157367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2026-05-21</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1090863" y="1916114"/>
            <a:ext cx="10513762" cy="3029960"/>
          </a:xfrm>
        </p:spPr>
        <p:txBody>
          <a:bodyPr anchor="ctr"/>
          <a:lstStyle>
            <a:lvl1pPr marL="0" indent="0">
              <a:lnSpc>
                <a:spcPct val="85000"/>
              </a:lnSpc>
              <a:buNone/>
              <a:defRPr sz="4500"/>
            </a:lvl1pPr>
            <a:lvl2pPr marL="0" indent="0">
              <a:spcBef>
                <a:spcPts val="1200"/>
              </a:spcBef>
              <a:buNone/>
              <a:defRPr sz="1200"/>
            </a:lvl2pPr>
            <a:lvl3pPr>
              <a:buNone/>
              <a:defRPr/>
            </a:lvl3pPr>
          </a:lstStyle>
          <a:p>
            <a:pPr lvl="0"/>
            <a:r>
              <a:rPr lang="sv-SE"/>
              <a:t>Klicka här för att ändra format på bakgrundstexten</a:t>
            </a:r>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090863" y="5339254"/>
            <a:ext cx="4332617" cy="790083"/>
          </a:xfrm>
        </p:spPr>
        <p:txBody>
          <a:bodyPr anchor="t">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
        <p:nvSpPr>
          <p:cNvPr id="2" name="Rektangel 1">
            <a:extLst>
              <a:ext uri="{FF2B5EF4-FFF2-40B4-BE49-F238E27FC236}">
                <a16:creationId xmlns:a16="http://schemas.microsoft.com/office/drawing/2014/main" id="{22E4235C-B598-2B64-7247-7052491F8267}"/>
              </a:ext>
            </a:extLst>
          </p:cNvPr>
          <p:cNvSpPr/>
          <p:nvPr userDrawn="1"/>
        </p:nvSpPr>
        <p:spPr>
          <a:xfrm>
            <a:off x="588000" y="1916113"/>
            <a:ext cx="105683" cy="302996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390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B3D6-836A-8269-1434-AA52C2FACC8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365251C-F755-4F70-A28E-AE0E2851B534}"/>
              </a:ext>
            </a:extLst>
          </p:cNvPr>
          <p:cNvSpPr>
            <a:spLocks noGrp="1"/>
          </p:cNvSpPr>
          <p:nvPr>
            <p:ph type="dt" sz="half" idx="10"/>
          </p:nvPr>
        </p:nvSpPr>
        <p:spPr/>
        <p:txBody>
          <a:bodyPr/>
          <a:lstStyle/>
          <a:p>
            <a:fld id="{44738D61-3B0F-3540-8F5B-24D020FF7BE8}" type="datetime1">
              <a:rPr lang="sv-SE" smtClean="0"/>
              <a:t>2026-05-21</a:t>
            </a:fld>
            <a:endParaRPr lang="sv-SE"/>
          </a:p>
        </p:txBody>
      </p:sp>
      <p:sp>
        <p:nvSpPr>
          <p:cNvPr id="4" name="Platshållare för sidfot 3">
            <a:extLst>
              <a:ext uri="{FF2B5EF4-FFF2-40B4-BE49-F238E27FC236}">
                <a16:creationId xmlns:a16="http://schemas.microsoft.com/office/drawing/2014/main" id="{9057F71A-7654-902D-44CD-EF0A961A64AA}"/>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09B77236-87B5-187D-C0EA-03A01CFCECE2}"/>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97430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E2ECEA4-80A5-D2D2-8CC2-B7C737546EA0}"/>
              </a:ext>
            </a:extLst>
          </p:cNvPr>
          <p:cNvSpPr>
            <a:spLocks noGrp="1"/>
          </p:cNvSpPr>
          <p:nvPr>
            <p:ph type="dt" sz="half" idx="10"/>
          </p:nvPr>
        </p:nvSpPr>
        <p:spPr/>
        <p:txBody>
          <a:bodyPr/>
          <a:lstStyle/>
          <a:p>
            <a:fld id="{C7505F95-520F-8448-A5C8-CF543A6B33CB}" type="datetime1">
              <a:rPr lang="sv-SE" smtClean="0"/>
              <a:t>2026-05-21</a:t>
            </a:fld>
            <a:endParaRPr lang="sv-SE"/>
          </a:p>
        </p:txBody>
      </p:sp>
      <p:sp>
        <p:nvSpPr>
          <p:cNvPr id="3" name="Platshållare för sidfot 2">
            <a:extLst>
              <a:ext uri="{FF2B5EF4-FFF2-40B4-BE49-F238E27FC236}">
                <a16:creationId xmlns:a16="http://schemas.microsoft.com/office/drawing/2014/main" id="{32B91AE0-6780-7023-B5B1-0D8E434120E1}"/>
              </a:ext>
            </a:extLst>
          </p:cNvPr>
          <p:cNvSpPr>
            <a:spLocks noGrp="1"/>
          </p:cNvSpPr>
          <p:nvPr>
            <p:ph type="ftr" sz="quarter" idx="11"/>
          </p:nvPr>
        </p:nvSpPr>
        <p:spPr/>
        <p:txBody>
          <a:bodyPr/>
          <a:lstStyle/>
          <a:p>
            <a:r>
              <a:rPr lang="sv-SE"/>
              <a:t>IKEM Företagspresentation / Mall</a:t>
            </a:r>
          </a:p>
        </p:txBody>
      </p:sp>
      <p:sp>
        <p:nvSpPr>
          <p:cNvPr id="4" name="Platshållare för bildnummer 3">
            <a:extLst>
              <a:ext uri="{FF2B5EF4-FFF2-40B4-BE49-F238E27FC236}">
                <a16:creationId xmlns:a16="http://schemas.microsoft.com/office/drawing/2014/main" id="{442A86FA-BB42-E277-ABE3-8E04ADB9487E}"/>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807095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ck / Kontakta o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24E7F66-766F-E660-74C5-BAABAF293E76}"/>
              </a:ext>
            </a:extLst>
          </p:cNvPr>
          <p:cNvSpPr>
            <a:spLocks noGrp="1"/>
          </p:cNvSpPr>
          <p:nvPr>
            <p:ph type="dt" sz="half" idx="10"/>
          </p:nvPr>
        </p:nvSpPr>
        <p:spPr/>
        <p:txBody>
          <a:bodyPr/>
          <a:lstStyle/>
          <a:p>
            <a:fld id="{0EB5D286-1D8A-7A49-A16E-A9F0169C6EFE}" type="datetime1">
              <a:rPr lang="sv-SE" smtClean="0"/>
              <a:t>2026-05-21</a:t>
            </a:fld>
            <a:endParaRPr lang="sv-SE"/>
          </a:p>
        </p:txBody>
      </p:sp>
      <p:sp>
        <p:nvSpPr>
          <p:cNvPr id="4" name="Platshållare för sidfot 3">
            <a:extLst>
              <a:ext uri="{FF2B5EF4-FFF2-40B4-BE49-F238E27FC236}">
                <a16:creationId xmlns:a16="http://schemas.microsoft.com/office/drawing/2014/main" id="{1AC8AE58-F582-102C-B8CB-CB4352873FE7}"/>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FF33A4DC-D732-7E88-C432-32B06F331539}"/>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6" name="Rektangel 5">
            <a:extLst>
              <a:ext uri="{FF2B5EF4-FFF2-40B4-BE49-F238E27FC236}">
                <a16:creationId xmlns:a16="http://schemas.microsoft.com/office/drawing/2014/main" id="{0C6DF78D-9C0C-81CB-076C-2BBCB00B2E76}"/>
              </a:ext>
            </a:extLst>
          </p:cNvPr>
          <p:cNvSpPr/>
          <p:nvPr userDrawn="1"/>
        </p:nvSpPr>
        <p:spPr>
          <a:xfrm>
            <a:off x="588000" y="5486400"/>
            <a:ext cx="2496653" cy="642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0000"/>
              </a:lnSpc>
              <a:spcAft>
                <a:spcPts val="300"/>
              </a:spcAft>
            </a:pPr>
            <a:r>
              <a:rPr lang="sv-SE" sz="800" b="1">
                <a:solidFill>
                  <a:schemeClr val="tx1"/>
                </a:solidFill>
              </a:rPr>
              <a:t>IKEM – Innovations- och kemiindustrierna i Sverige</a:t>
            </a:r>
            <a:endParaRPr lang="sv-SE" sz="800">
              <a:solidFill>
                <a:schemeClr val="tx1"/>
              </a:solidFill>
            </a:endParaRPr>
          </a:p>
          <a:p>
            <a:pPr>
              <a:lnSpc>
                <a:spcPct val="100000"/>
              </a:lnSpc>
            </a:pPr>
            <a:r>
              <a:rPr lang="sv-SE" sz="800">
                <a:solidFill>
                  <a:schemeClr val="tx1"/>
                </a:solidFill>
              </a:rPr>
              <a:t>Postadress: IKEM, Box 55915, SE-102 16 Stockholm</a:t>
            </a:r>
          </a:p>
          <a:p>
            <a:pPr>
              <a:lnSpc>
                <a:spcPct val="100000"/>
              </a:lnSpc>
            </a:pPr>
            <a:r>
              <a:rPr lang="sv-SE" sz="800">
                <a:solidFill>
                  <a:schemeClr val="tx1"/>
                </a:solidFill>
              </a:rPr>
              <a:t>Besöksadress: Storgatan 19, Stockholm</a:t>
            </a:r>
          </a:p>
          <a:p>
            <a:pPr>
              <a:lnSpc>
                <a:spcPct val="100000"/>
              </a:lnSpc>
            </a:pPr>
            <a:endParaRPr lang="sv-SE" sz="800">
              <a:solidFill>
                <a:schemeClr val="tx1"/>
              </a:solidFill>
            </a:endParaRPr>
          </a:p>
          <a:p>
            <a:pPr>
              <a:lnSpc>
                <a:spcPct val="100000"/>
              </a:lnSpc>
            </a:pPr>
            <a:r>
              <a:rPr lang="sv-SE" sz="800" err="1">
                <a:solidFill>
                  <a:schemeClr val="tx1"/>
                </a:solidFill>
              </a:rPr>
              <a:t>ikem.se</a:t>
            </a:r>
            <a:r>
              <a:rPr lang="sv-SE" sz="800">
                <a:solidFill>
                  <a:schemeClr val="tx1"/>
                </a:solidFill>
              </a:rPr>
              <a:t> | 010 - 455 38 50 | </a:t>
            </a:r>
            <a:r>
              <a:rPr lang="sv-SE" sz="800" err="1">
                <a:solidFill>
                  <a:schemeClr val="tx1"/>
                </a:solidFill>
              </a:rPr>
              <a:t>info@ikem.se</a:t>
            </a:r>
            <a:endParaRPr lang="sv-SE" sz="800">
              <a:solidFill>
                <a:schemeClr val="tx1"/>
              </a:solidFill>
            </a:endParaRPr>
          </a:p>
          <a:p>
            <a:pPr>
              <a:lnSpc>
                <a:spcPct val="100000"/>
              </a:lnSpc>
            </a:pPr>
            <a:endParaRPr lang="sv-SE" sz="800">
              <a:solidFill>
                <a:schemeClr val="tx1"/>
              </a:solidFill>
            </a:endParaRPr>
          </a:p>
        </p:txBody>
      </p:sp>
      <p:sp>
        <p:nvSpPr>
          <p:cNvPr id="10" name="Platshållare för text 9">
            <a:extLst>
              <a:ext uri="{FF2B5EF4-FFF2-40B4-BE49-F238E27FC236}">
                <a16:creationId xmlns:a16="http://schemas.microsoft.com/office/drawing/2014/main" id="{3C2CFB83-3961-B692-3CB9-1E30578508CD}"/>
              </a:ext>
            </a:extLst>
          </p:cNvPr>
          <p:cNvSpPr>
            <a:spLocks noGrp="1"/>
          </p:cNvSpPr>
          <p:nvPr>
            <p:ph type="body" sz="quarter" idx="13"/>
          </p:nvPr>
        </p:nvSpPr>
        <p:spPr>
          <a:xfrm>
            <a:off x="586800" y="3859200"/>
            <a:ext cx="5400050" cy="1368425"/>
          </a:xfrm>
        </p:spPr>
        <p:txBody>
          <a:bodyPr>
            <a:normAutofit/>
          </a:bodyPr>
          <a:lstStyle>
            <a:lvl1pPr marL="0" indent="0">
              <a:spcAft>
                <a:spcPts val="0"/>
              </a:spcAft>
              <a:buNone/>
              <a:defRPr sz="1200"/>
            </a:lvl1pPr>
            <a:lvl2pPr marL="180000">
              <a:spcAft>
                <a:spcPts val="200"/>
              </a:spcAft>
              <a:defRPr sz="1100"/>
            </a:lvl2pPr>
            <a:lvl3pPr marL="360000">
              <a:spcAft>
                <a:spcPts val="200"/>
              </a:spcAft>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a:extLst>
              <a:ext uri="{FF2B5EF4-FFF2-40B4-BE49-F238E27FC236}">
                <a16:creationId xmlns:a16="http://schemas.microsoft.com/office/drawing/2014/main" id="{511191DB-AE99-4970-54A3-5C8B2F82E780}"/>
              </a:ext>
            </a:extLst>
          </p:cNvPr>
          <p:cNvSpPr>
            <a:spLocks noGrp="1"/>
          </p:cNvSpPr>
          <p:nvPr>
            <p:ph type="title"/>
          </p:nvPr>
        </p:nvSpPr>
        <p:spPr>
          <a:xfrm>
            <a:off x="588000" y="1628775"/>
            <a:ext cx="6124085" cy="1800224"/>
          </a:xfrm>
        </p:spPr>
        <p:txBody>
          <a:bodyPr/>
          <a:lstStyle>
            <a:lvl1pPr>
              <a:lnSpc>
                <a:spcPct val="80000"/>
              </a:lnSpc>
              <a:defRPr sz="6500"/>
            </a:lvl1pPr>
          </a:lstStyle>
          <a:p>
            <a:r>
              <a:rPr lang="sv-SE"/>
              <a:t>Klicka här för att ändra mall för rubrikformat</a:t>
            </a:r>
          </a:p>
        </p:txBody>
      </p:sp>
    </p:spTree>
    <p:extLst>
      <p:ext uri="{BB962C8B-B14F-4D97-AF65-F5344CB8AC3E}">
        <p14:creationId xmlns:p14="http://schemas.microsoft.com/office/powerpoint/2010/main" val="114663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5" name="Bildobjekt 4" descr="En bild som visar skärmbild, Teckensnitt, svart, design&#10;&#10;AI-genererat innehåll kan vara felaktigt.">
            <a:extLst>
              <a:ext uri="{FF2B5EF4-FFF2-40B4-BE49-F238E27FC236}">
                <a16:creationId xmlns:a16="http://schemas.microsoft.com/office/drawing/2014/main" id="{A3542CB1-5029-0363-D41E-CAB7B379FCD6}"/>
              </a:ext>
            </a:extLst>
          </p:cNvPr>
          <p:cNvPicPr>
            <a:picLocks noChangeAspect="1"/>
          </p:cNvPicPr>
          <p:nvPr userDrawn="1"/>
        </p:nvPicPr>
        <p:blipFill>
          <a:blip r:embed="rId2"/>
          <a:stretch>
            <a:fillRect/>
          </a:stretch>
        </p:blipFill>
        <p:spPr>
          <a:xfrm>
            <a:off x="2946000" y="2417889"/>
            <a:ext cx="6300000" cy="2022223"/>
          </a:xfrm>
          <a:prstGeom prst="rect">
            <a:avLst/>
          </a:prstGeom>
        </p:spPr>
      </p:pic>
    </p:spTree>
    <p:extLst>
      <p:ext uri="{BB962C8B-B14F-4D97-AF65-F5344CB8AC3E}">
        <p14:creationId xmlns:p14="http://schemas.microsoft.com/office/powerpoint/2010/main" val="143388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10080625"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10080625"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2969203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7000199"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7000199"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4001392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8774"/>
            <a:ext cx="7000199" cy="2689225"/>
          </a:xfrm>
        </p:spPr>
        <p:txBody>
          <a:bodyPr anchor="t"/>
          <a:lstStyle>
            <a:lvl1pPr algn="l">
              <a:lnSpc>
                <a:spcPct val="80000"/>
              </a:lnSpc>
              <a:defRPr sz="65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800600"/>
            <a:ext cx="7000199" cy="609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5400675" cy="414338"/>
          </a:xfrm>
        </p:spPr>
        <p:txBody>
          <a:bodyPr/>
          <a:lstStyle>
            <a:lvl1pPr marL="0" indent="0">
              <a:buNone/>
              <a:defRPr sz="16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696869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Molekyler S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7200"/>
            <a:ext cx="5616575" cy="2052000"/>
          </a:xfrm>
        </p:spPr>
        <p:txBody>
          <a:bodyPr anchor="t"/>
          <a:lstStyle>
            <a:lvl1pPr algn="l">
              <a:lnSpc>
                <a:spcPct val="800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6" y="4320000"/>
            <a:ext cx="5040000" cy="6096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3366787" cy="414338"/>
          </a:xfrm>
        </p:spPr>
        <p:txBody>
          <a:bodyPr anchor="b"/>
          <a:lstStyle>
            <a:lvl1pPr marL="0" indent="0">
              <a:buNone/>
              <a:defRPr sz="12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3118752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Molekyler Stor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7200"/>
            <a:ext cx="5616575" cy="2052000"/>
          </a:xfrm>
        </p:spPr>
        <p:txBody>
          <a:bodyPr anchor="t"/>
          <a:lstStyle>
            <a:lvl1pPr algn="l">
              <a:lnSpc>
                <a:spcPct val="80000"/>
              </a:lnSpc>
              <a:defRPr sz="6000">
                <a:solidFill>
                  <a:schemeClr val="bg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5" y="4320000"/>
            <a:ext cx="5400675" cy="609600"/>
          </a:xfrm>
        </p:spPr>
        <p:txBody>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lvl1pPr>
              <a:defRPr>
                <a:solidFill>
                  <a:schemeClr val="bg1"/>
                </a:solidFill>
              </a:defRPr>
            </a:lvl1pPr>
          </a:lstStyle>
          <a:p>
            <a:fld id="{776A2FA3-CF58-CA49-A464-E16CB1F40930}" type="datetime1">
              <a:rPr lang="sv-SE" smtClean="0"/>
              <a:pPr/>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lvl1pPr>
              <a:defRPr>
                <a:solidFill>
                  <a:schemeClr val="bg1"/>
                </a:solidFill>
              </a:defRPr>
            </a:lvl1pPr>
          </a:lstStyle>
          <a:p>
            <a:r>
              <a:rPr lang="sv-SE"/>
              <a:t>IKEM Företagspresentation / Mall</a:t>
            </a:r>
            <a:endParaRPr lang="sv-SE">
              <a:solidFill>
                <a:schemeClr val="bg1"/>
              </a:solidFill>
            </a:endParaRP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lvl1pPr>
              <a:defRPr>
                <a:solidFill>
                  <a:schemeClr val="bg1"/>
                </a:solidFill>
              </a:defRPr>
            </a:lvl1pPr>
          </a:lstStyle>
          <a:p>
            <a:fld id="{392BA5CC-A998-A240-AC5F-80A1091774E7}" type="slidenum">
              <a:rPr lang="sv-SE" smtClean="0"/>
              <a:pPr/>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3366787" cy="414338"/>
          </a:xfrm>
        </p:spPr>
        <p:txBody>
          <a:bodyPr anchor="b"/>
          <a:lstStyle>
            <a:lvl1pPr marL="0" indent="0">
              <a:buNone/>
              <a:defRPr sz="1200">
                <a:solidFill>
                  <a:schemeClr val="bg2"/>
                </a:solidFill>
              </a:defRPr>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pic>
        <p:nvPicPr>
          <p:cNvPr id="9" name="Bildobjekt 8" descr="En bild som visar logotyp, Teckensnitt, Grafik, symbol&#10;&#10;AI-genererat innehåll kan vara felaktigt.">
            <a:extLst>
              <a:ext uri="{FF2B5EF4-FFF2-40B4-BE49-F238E27FC236}">
                <a16:creationId xmlns:a16="http://schemas.microsoft.com/office/drawing/2014/main" id="{38577FA8-CD45-A2F7-98D5-7FA7F903DAD7}"/>
              </a:ext>
            </a:extLst>
          </p:cNvPr>
          <p:cNvPicPr>
            <a:picLocks noChangeAspect="1"/>
          </p:cNvPicPr>
          <p:nvPr userDrawn="1"/>
        </p:nvPicPr>
        <p:blipFill>
          <a:blip r:embed="rId3"/>
          <a:stretch>
            <a:fillRect/>
          </a:stretch>
        </p:blipFill>
        <p:spPr bwMode="black">
          <a:xfrm>
            <a:off x="10795762" y="6413745"/>
            <a:ext cx="799200" cy="183520"/>
          </a:xfrm>
          <a:prstGeom prst="rect">
            <a:avLst/>
          </a:prstGeom>
        </p:spPr>
      </p:pic>
    </p:spTree>
    <p:extLst>
      <p:ext uri="{BB962C8B-B14F-4D97-AF65-F5344CB8AC3E}">
        <p14:creationId xmlns:p14="http://schemas.microsoft.com/office/powerpoint/2010/main" val="1630861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99686-6214-C42E-9514-8905D343A1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4F8F71-DD97-D16F-2736-4921560C6D61}"/>
              </a:ext>
            </a:extLst>
          </p:cNvPr>
          <p:cNvSpPr>
            <a:spLocks noGrp="1"/>
          </p:cNvSpPr>
          <p:nvPr>
            <p:ph idx="1"/>
          </p:nvPr>
        </p:nvSpPr>
        <p:spPr>
          <a:xfrm>
            <a:off x="588000" y="1921565"/>
            <a:ext cx="11016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B241E-61D4-D465-978D-A3B5BAE1A640}"/>
              </a:ext>
            </a:extLst>
          </p:cNvPr>
          <p:cNvSpPr>
            <a:spLocks noGrp="1"/>
          </p:cNvSpPr>
          <p:nvPr>
            <p:ph type="dt" sz="half" idx="10"/>
          </p:nvPr>
        </p:nvSpPr>
        <p:spPr/>
        <p:txBody>
          <a:bodyPr/>
          <a:lstStyle/>
          <a:p>
            <a:fld id="{D7ED07B3-C4E2-794C-8097-CFB75F5768B9}" type="datetime1">
              <a:rPr lang="sv-SE" smtClean="0"/>
              <a:t>2026-05-21</a:t>
            </a:fld>
            <a:endParaRPr lang="sv-SE"/>
          </a:p>
        </p:txBody>
      </p:sp>
      <p:sp>
        <p:nvSpPr>
          <p:cNvPr id="5" name="Platshållare för sidfot 4">
            <a:extLst>
              <a:ext uri="{FF2B5EF4-FFF2-40B4-BE49-F238E27FC236}">
                <a16:creationId xmlns:a16="http://schemas.microsoft.com/office/drawing/2014/main" id="{76E5F54F-5108-9680-A6B8-42FD3C06F1F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E2D11426-52CF-6694-7BC0-C55B368EE0D3}"/>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848160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87E75F-49FC-12B8-DA3D-424ED7A132B6}"/>
              </a:ext>
            </a:extLst>
          </p:cNvPr>
          <p:cNvSpPr>
            <a:spLocks noGrp="1"/>
          </p:cNvSpPr>
          <p:nvPr>
            <p:ph sz="half" idx="2"/>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558068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och bild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5542417"/>
          </a:xfrm>
          <a:solidFill>
            <a:schemeClr val="accent2"/>
          </a:solidFill>
        </p:spPr>
        <p:txBody>
          <a:bodyPr/>
          <a:lstStyle/>
          <a:p>
            <a:endParaRPr lang="sv-SE"/>
          </a:p>
        </p:txBody>
      </p:sp>
    </p:spTree>
    <p:extLst>
      <p:ext uri="{BB962C8B-B14F-4D97-AF65-F5344CB8AC3E}">
        <p14:creationId xmlns:p14="http://schemas.microsoft.com/office/powerpoint/2010/main" val="137612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 och bild V">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6204575"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586800" y="586800"/>
            <a:ext cx="5400675" cy="5542417"/>
          </a:xfrm>
          <a:solidFill>
            <a:schemeClr val="accent2"/>
          </a:solidFill>
        </p:spPr>
        <p:txBody>
          <a:bodyPr/>
          <a:lstStyle/>
          <a:p>
            <a:endParaRPr lang="sv-SE"/>
          </a:p>
        </p:txBody>
      </p:sp>
    </p:spTree>
    <p:extLst>
      <p:ext uri="{BB962C8B-B14F-4D97-AF65-F5344CB8AC3E}">
        <p14:creationId xmlns:p14="http://schemas.microsoft.com/office/powerpoint/2010/main" val="2236065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och två bilder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2842079"/>
          </a:xfrm>
          <a:solidFill>
            <a:schemeClr val="accent2"/>
          </a:solidFill>
        </p:spPr>
        <p:txBody>
          <a:bodyPr/>
          <a:lstStyle/>
          <a:p>
            <a:endParaRPr lang="sv-SE"/>
          </a:p>
        </p:txBody>
      </p:sp>
      <p:sp>
        <p:nvSpPr>
          <p:cNvPr id="8" name="Platshållare för bild 7">
            <a:extLst>
              <a:ext uri="{FF2B5EF4-FFF2-40B4-BE49-F238E27FC236}">
                <a16:creationId xmlns:a16="http://schemas.microsoft.com/office/drawing/2014/main" id="{AEC4BFE3-9CBF-B9E0-6458-1B25F7E644C2}"/>
              </a:ext>
            </a:extLst>
          </p:cNvPr>
          <p:cNvSpPr>
            <a:spLocks noGrp="1"/>
          </p:cNvSpPr>
          <p:nvPr>
            <p:ph type="pic" sz="quarter" idx="14"/>
          </p:nvPr>
        </p:nvSpPr>
        <p:spPr>
          <a:xfrm>
            <a:off x="6203950" y="3429000"/>
            <a:ext cx="5400675" cy="2700338"/>
          </a:xfrm>
          <a:solidFill>
            <a:schemeClr val="accent2"/>
          </a:solidFill>
        </p:spPr>
        <p:txBody>
          <a:bodyPr/>
          <a:lstStyle/>
          <a:p>
            <a:endParaRPr lang="sv-SE"/>
          </a:p>
        </p:txBody>
      </p:sp>
    </p:spTree>
    <p:extLst>
      <p:ext uri="{BB962C8B-B14F-4D97-AF65-F5344CB8AC3E}">
        <p14:creationId xmlns:p14="http://schemas.microsoft.com/office/powerpoint/2010/main" val="1054854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7504351"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7504351"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2026-05-21</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196349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Molekyl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8DC97-D8ED-9146-741A-A07E28C9D8E2}"/>
              </a:ext>
            </a:extLst>
          </p:cNvPr>
          <p:cNvSpPr>
            <a:spLocks noGrp="1"/>
          </p:cNvSpPr>
          <p:nvPr>
            <p:ph type="title"/>
          </p:nvPr>
        </p:nvSpPr>
        <p:spPr>
          <a:xfrm>
            <a:off x="587375" y="1628774"/>
            <a:ext cx="5400675" cy="1807265"/>
          </a:xfrm>
        </p:spPr>
        <p:txBody>
          <a:bodyPr anchor="t"/>
          <a:lstStyle>
            <a:lvl1pPr>
              <a:lnSpc>
                <a:spcPct val="85000"/>
              </a:lnSpc>
              <a:defRPr sz="5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75343E0-876F-61A7-E171-E6960303FBD4}"/>
              </a:ext>
            </a:extLst>
          </p:cNvPr>
          <p:cNvSpPr>
            <a:spLocks noGrp="1"/>
          </p:cNvSpPr>
          <p:nvPr>
            <p:ph type="body" idx="1"/>
          </p:nvPr>
        </p:nvSpPr>
        <p:spPr>
          <a:xfrm>
            <a:off x="587375" y="4322072"/>
            <a:ext cx="5400675" cy="180726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1020EEE-7C56-2F87-311E-3D966E4AC551}"/>
              </a:ext>
            </a:extLst>
          </p:cNvPr>
          <p:cNvSpPr>
            <a:spLocks noGrp="1"/>
          </p:cNvSpPr>
          <p:nvPr>
            <p:ph type="dt" sz="half" idx="10"/>
          </p:nvPr>
        </p:nvSpPr>
        <p:spPr/>
        <p:txBody>
          <a:bodyPr/>
          <a:lstStyle/>
          <a:p>
            <a:fld id="{A49ADFEE-C7DA-364D-B9F5-0741ECB416FE}" type="datetime1">
              <a:rPr lang="sv-SE" smtClean="0"/>
              <a:t>2026-05-21</a:t>
            </a:fld>
            <a:endParaRPr lang="sv-SE"/>
          </a:p>
        </p:txBody>
      </p:sp>
      <p:sp>
        <p:nvSpPr>
          <p:cNvPr id="5" name="Platshållare för sidfot 4">
            <a:extLst>
              <a:ext uri="{FF2B5EF4-FFF2-40B4-BE49-F238E27FC236}">
                <a16:creationId xmlns:a16="http://schemas.microsoft.com/office/drawing/2014/main" id="{A900D646-1D98-9C06-8D3B-4D0AEEE32826}"/>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AEDB98B0-FB89-1BAA-D564-1C7840D54AEF}"/>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179229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 med 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2026-05-21</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587375" y="1916114"/>
            <a:ext cx="11017250" cy="3029960"/>
          </a:xfrm>
        </p:spPr>
        <p:txBody>
          <a:bodyPr/>
          <a:lstStyle>
            <a:lvl1pPr marL="0" indent="0">
              <a:lnSpc>
                <a:spcPct val="85000"/>
              </a:lnSpc>
              <a:buNone/>
              <a:defRPr sz="4500">
                <a:solidFill>
                  <a:schemeClr val="accent1"/>
                </a:solidFill>
              </a:defRPr>
            </a:lvl1pPr>
            <a:lvl2pPr marL="0" indent="0">
              <a:spcBef>
                <a:spcPts val="1200"/>
              </a:spcBef>
              <a:buNone/>
              <a:defRPr sz="1200"/>
            </a:lvl2pPr>
            <a:lvl3pPr>
              <a:buNone/>
              <a:defRPr/>
            </a:lvl3pPr>
          </a:lstStyle>
          <a:p>
            <a:pPr lvl="0"/>
            <a:r>
              <a:rPr lang="sv-SE"/>
              <a:t>Klicka här för att ändra format på bakgrundstexten</a:t>
            </a:r>
          </a:p>
          <a:p>
            <a:pPr lvl="1"/>
            <a:r>
              <a:rPr lang="sv-SE"/>
              <a:t>Nivå två</a:t>
            </a:r>
          </a:p>
        </p:txBody>
      </p:sp>
      <p:sp>
        <p:nvSpPr>
          <p:cNvPr id="9" name="Platshållare för bild 8">
            <a:extLst>
              <a:ext uri="{FF2B5EF4-FFF2-40B4-BE49-F238E27FC236}">
                <a16:creationId xmlns:a16="http://schemas.microsoft.com/office/drawing/2014/main" id="{0C1BE8C3-E8D8-EA93-5228-C9DA6989D22A}"/>
              </a:ext>
            </a:extLst>
          </p:cNvPr>
          <p:cNvSpPr>
            <a:spLocks noGrp="1"/>
          </p:cNvSpPr>
          <p:nvPr>
            <p:ph type="pic" sz="quarter" idx="14"/>
          </p:nvPr>
        </p:nvSpPr>
        <p:spPr>
          <a:xfrm>
            <a:off x="587375" y="5157338"/>
            <a:ext cx="972000" cy="972000"/>
          </a:xfrm>
          <a:prstGeom prst="ellipse">
            <a:avLst/>
          </a:prstGeom>
        </p:spPr>
        <p:txBody>
          <a:bodyPr/>
          <a:lstStyle/>
          <a:p>
            <a:endParaRPr lang="sv-SE"/>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654232" y="5157338"/>
            <a:ext cx="4332617" cy="972000"/>
          </a:xfrm>
        </p:spPr>
        <p:txBody>
          <a:bodyPr anchor="ctr">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167595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olekyler S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5CF01-8107-9796-BFA0-1C8A91FE2F5D}"/>
              </a:ext>
            </a:extLst>
          </p:cNvPr>
          <p:cNvSpPr>
            <a:spLocks noGrp="1"/>
          </p:cNvSpPr>
          <p:nvPr>
            <p:ph type="ctrTitle"/>
          </p:nvPr>
        </p:nvSpPr>
        <p:spPr>
          <a:xfrm>
            <a:off x="587375" y="1627200"/>
            <a:ext cx="5616575" cy="2052000"/>
          </a:xfrm>
        </p:spPr>
        <p:txBody>
          <a:bodyPr anchor="t"/>
          <a:lstStyle>
            <a:lvl1pPr algn="l">
              <a:lnSpc>
                <a:spcPct val="800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6FF1837-24AF-3475-0879-F654CD32E0E8}"/>
              </a:ext>
            </a:extLst>
          </p:cNvPr>
          <p:cNvSpPr>
            <a:spLocks noGrp="1"/>
          </p:cNvSpPr>
          <p:nvPr>
            <p:ph type="subTitle" idx="1"/>
          </p:nvPr>
        </p:nvSpPr>
        <p:spPr>
          <a:xfrm>
            <a:off x="587376" y="4320000"/>
            <a:ext cx="5040000" cy="6096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BA47FAB-A2F2-FCD4-E278-AC651A23A6E0}"/>
              </a:ext>
            </a:extLst>
          </p:cNvPr>
          <p:cNvSpPr>
            <a:spLocks noGrp="1"/>
          </p:cNvSpPr>
          <p:nvPr>
            <p:ph type="dt" sz="half" idx="10"/>
          </p:nvPr>
        </p:nvSpPr>
        <p:spPr/>
        <p:txBody>
          <a:bodyPr/>
          <a:lstStyle/>
          <a:p>
            <a:fld id="{776A2FA3-CF58-CA49-A464-E16CB1F40930}" type="datetime1">
              <a:rPr lang="sv-SE" smtClean="0"/>
              <a:t>2026-05-21</a:t>
            </a:fld>
            <a:endParaRPr lang="sv-SE"/>
          </a:p>
        </p:txBody>
      </p:sp>
      <p:sp>
        <p:nvSpPr>
          <p:cNvPr id="5" name="Platshållare för sidfot 4">
            <a:extLst>
              <a:ext uri="{FF2B5EF4-FFF2-40B4-BE49-F238E27FC236}">
                <a16:creationId xmlns:a16="http://schemas.microsoft.com/office/drawing/2014/main" id="{DFDACB09-5AC4-7F6B-2DE1-1F563C505E9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2D487143-C2F6-6DE2-B093-F964BE0B84C4}"/>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8" name="Platshållare för text 7">
            <a:extLst>
              <a:ext uri="{FF2B5EF4-FFF2-40B4-BE49-F238E27FC236}">
                <a16:creationId xmlns:a16="http://schemas.microsoft.com/office/drawing/2014/main" id="{37F70548-6039-F5C8-3C1F-C58458F6721C}"/>
              </a:ext>
            </a:extLst>
          </p:cNvPr>
          <p:cNvSpPr>
            <a:spLocks noGrp="1"/>
          </p:cNvSpPr>
          <p:nvPr>
            <p:ph type="body" sz="quarter" idx="13"/>
          </p:nvPr>
        </p:nvSpPr>
        <p:spPr>
          <a:xfrm>
            <a:off x="587375" y="5715000"/>
            <a:ext cx="3366787" cy="414338"/>
          </a:xfrm>
        </p:spPr>
        <p:txBody>
          <a:bodyPr anchor="b"/>
          <a:lstStyle>
            <a:lvl1pPr marL="0" indent="0">
              <a:buNone/>
              <a:defRPr sz="1200"/>
            </a:lvl1pPr>
            <a:lvl2pPr>
              <a:buNone/>
              <a:defRPr sz="1600"/>
            </a:lvl2pPr>
            <a:lvl3pPr>
              <a:buNone/>
              <a:defRPr sz="1600"/>
            </a:lvl3pPr>
            <a:lvl4pPr>
              <a:buNone/>
              <a:defRPr sz="1600"/>
            </a:lvl4pPr>
            <a:lvl5pPr>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1598367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6B84FD-E24F-15B0-10B4-017DADF1C339}"/>
              </a:ext>
            </a:extLst>
          </p:cNvPr>
          <p:cNvSpPr>
            <a:spLocks noGrp="1"/>
          </p:cNvSpPr>
          <p:nvPr>
            <p:ph type="dt" sz="half" idx="10"/>
          </p:nvPr>
        </p:nvSpPr>
        <p:spPr/>
        <p:txBody>
          <a:bodyPr/>
          <a:lstStyle/>
          <a:p>
            <a:fld id="{0EB5D286-1D8A-7A49-A16E-A9F0169C6EFE}" type="datetime1">
              <a:rPr lang="sv-SE" smtClean="0"/>
              <a:t>2026-05-21</a:t>
            </a:fld>
            <a:endParaRPr lang="sv-SE"/>
          </a:p>
        </p:txBody>
      </p:sp>
      <p:sp>
        <p:nvSpPr>
          <p:cNvPr id="4" name="Platshållare för sidfot 3">
            <a:extLst>
              <a:ext uri="{FF2B5EF4-FFF2-40B4-BE49-F238E27FC236}">
                <a16:creationId xmlns:a16="http://schemas.microsoft.com/office/drawing/2014/main" id="{4707AAEB-9C71-37CC-89B3-7D2EF58232EB}"/>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8BBAFBBE-A07A-1C05-834C-34146E4B2DCF}"/>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7" name="Platshållare för text 6">
            <a:extLst>
              <a:ext uri="{FF2B5EF4-FFF2-40B4-BE49-F238E27FC236}">
                <a16:creationId xmlns:a16="http://schemas.microsoft.com/office/drawing/2014/main" id="{274536DA-E574-87C3-2280-B2F9F6DE276F}"/>
              </a:ext>
            </a:extLst>
          </p:cNvPr>
          <p:cNvSpPr>
            <a:spLocks noGrp="1"/>
          </p:cNvSpPr>
          <p:nvPr>
            <p:ph type="body" sz="quarter" idx="13"/>
          </p:nvPr>
        </p:nvSpPr>
        <p:spPr>
          <a:xfrm>
            <a:off x="1090863" y="1916114"/>
            <a:ext cx="10513762" cy="3029960"/>
          </a:xfrm>
        </p:spPr>
        <p:txBody>
          <a:bodyPr anchor="ctr"/>
          <a:lstStyle>
            <a:lvl1pPr marL="0" indent="0">
              <a:lnSpc>
                <a:spcPct val="85000"/>
              </a:lnSpc>
              <a:buNone/>
              <a:defRPr sz="4500"/>
            </a:lvl1pPr>
            <a:lvl2pPr marL="0" indent="0">
              <a:spcBef>
                <a:spcPts val="1200"/>
              </a:spcBef>
              <a:buNone/>
              <a:defRPr sz="1200"/>
            </a:lvl2pPr>
            <a:lvl3pPr>
              <a:buNone/>
              <a:defRPr/>
            </a:lvl3pPr>
          </a:lstStyle>
          <a:p>
            <a:pPr lvl="0"/>
            <a:r>
              <a:rPr lang="sv-SE"/>
              <a:t>Klicka här för att ändra format på bakgrundstexten</a:t>
            </a:r>
          </a:p>
        </p:txBody>
      </p:sp>
      <p:sp>
        <p:nvSpPr>
          <p:cNvPr id="10" name="Platshållare för text 9">
            <a:extLst>
              <a:ext uri="{FF2B5EF4-FFF2-40B4-BE49-F238E27FC236}">
                <a16:creationId xmlns:a16="http://schemas.microsoft.com/office/drawing/2014/main" id="{743E4AC6-2B53-36EE-7797-73EF16F3D5EA}"/>
              </a:ext>
            </a:extLst>
          </p:cNvPr>
          <p:cNvSpPr>
            <a:spLocks noGrp="1"/>
          </p:cNvSpPr>
          <p:nvPr>
            <p:ph type="body" sz="quarter" idx="15"/>
          </p:nvPr>
        </p:nvSpPr>
        <p:spPr>
          <a:xfrm>
            <a:off x="1090863" y="5339254"/>
            <a:ext cx="4332617" cy="790083"/>
          </a:xfrm>
        </p:spPr>
        <p:txBody>
          <a:bodyPr anchor="t">
            <a:normAutofit/>
          </a:bodyPr>
          <a:lstStyle>
            <a:lvl1pPr marL="0" indent="0">
              <a:spcAft>
                <a:spcPts val="0"/>
              </a:spcAft>
              <a:buNone/>
              <a:defRPr sz="1200" b="1"/>
            </a:lvl1pPr>
            <a:lvl2pPr marL="180000">
              <a:spcAft>
                <a:spcPts val="200"/>
              </a:spcAft>
              <a:buNone/>
              <a:defRPr sz="1100"/>
            </a:lvl2pPr>
            <a:lvl3pPr marL="360000">
              <a:spcAft>
                <a:spcPts val="200"/>
              </a:spcAft>
              <a:buNone/>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p:txBody>
      </p:sp>
      <p:sp>
        <p:nvSpPr>
          <p:cNvPr id="2" name="Rektangel 1">
            <a:extLst>
              <a:ext uri="{FF2B5EF4-FFF2-40B4-BE49-F238E27FC236}">
                <a16:creationId xmlns:a16="http://schemas.microsoft.com/office/drawing/2014/main" id="{22E4235C-B598-2B64-7247-7052491F8267}"/>
              </a:ext>
            </a:extLst>
          </p:cNvPr>
          <p:cNvSpPr/>
          <p:nvPr userDrawn="1"/>
        </p:nvSpPr>
        <p:spPr>
          <a:xfrm>
            <a:off x="588000" y="1916113"/>
            <a:ext cx="105683" cy="302996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2748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B3D6-836A-8269-1434-AA52C2FACC8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365251C-F755-4F70-A28E-AE0E2851B534}"/>
              </a:ext>
            </a:extLst>
          </p:cNvPr>
          <p:cNvSpPr>
            <a:spLocks noGrp="1"/>
          </p:cNvSpPr>
          <p:nvPr>
            <p:ph type="dt" sz="half" idx="10"/>
          </p:nvPr>
        </p:nvSpPr>
        <p:spPr/>
        <p:txBody>
          <a:bodyPr/>
          <a:lstStyle/>
          <a:p>
            <a:fld id="{44738D61-3B0F-3540-8F5B-24D020FF7BE8}" type="datetime1">
              <a:rPr lang="sv-SE" smtClean="0"/>
              <a:t>2026-05-21</a:t>
            </a:fld>
            <a:endParaRPr lang="sv-SE"/>
          </a:p>
        </p:txBody>
      </p:sp>
      <p:sp>
        <p:nvSpPr>
          <p:cNvPr id="4" name="Platshållare för sidfot 3">
            <a:extLst>
              <a:ext uri="{FF2B5EF4-FFF2-40B4-BE49-F238E27FC236}">
                <a16:creationId xmlns:a16="http://schemas.microsoft.com/office/drawing/2014/main" id="{9057F71A-7654-902D-44CD-EF0A961A64AA}"/>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09B77236-87B5-187D-C0EA-03A01CFCECE2}"/>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73481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E2ECEA4-80A5-D2D2-8CC2-B7C737546EA0}"/>
              </a:ext>
            </a:extLst>
          </p:cNvPr>
          <p:cNvSpPr>
            <a:spLocks noGrp="1"/>
          </p:cNvSpPr>
          <p:nvPr>
            <p:ph type="dt" sz="half" idx="10"/>
          </p:nvPr>
        </p:nvSpPr>
        <p:spPr/>
        <p:txBody>
          <a:bodyPr/>
          <a:lstStyle/>
          <a:p>
            <a:fld id="{C7505F95-520F-8448-A5C8-CF543A6B33CB}" type="datetime1">
              <a:rPr lang="sv-SE" smtClean="0"/>
              <a:t>2026-05-21</a:t>
            </a:fld>
            <a:endParaRPr lang="sv-SE"/>
          </a:p>
        </p:txBody>
      </p:sp>
      <p:sp>
        <p:nvSpPr>
          <p:cNvPr id="3" name="Platshållare för sidfot 2">
            <a:extLst>
              <a:ext uri="{FF2B5EF4-FFF2-40B4-BE49-F238E27FC236}">
                <a16:creationId xmlns:a16="http://schemas.microsoft.com/office/drawing/2014/main" id="{32B91AE0-6780-7023-B5B1-0D8E434120E1}"/>
              </a:ext>
            </a:extLst>
          </p:cNvPr>
          <p:cNvSpPr>
            <a:spLocks noGrp="1"/>
          </p:cNvSpPr>
          <p:nvPr>
            <p:ph type="ftr" sz="quarter" idx="11"/>
          </p:nvPr>
        </p:nvSpPr>
        <p:spPr/>
        <p:txBody>
          <a:bodyPr/>
          <a:lstStyle/>
          <a:p>
            <a:r>
              <a:rPr lang="sv-SE"/>
              <a:t>IKEM Företagspresentation / Mall</a:t>
            </a:r>
          </a:p>
        </p:txBody>
      </p:sp>
      <p:sp>
        <p:nvSpPr>
          <p:cNvPr id="4" name="Platshållare för bildnummer 3">
            <a:extLst>
              <a:ext uri="{FF2B5EF4-FFF2-40B4-BE49-F238E27FC236}">
                <a16:creationId xmlns:a16="http://schemas.microsoft.com/office/drawing/2014/main" id="{442A86FA-BB42-E277-ABE3-8E04ADB9487E}"/>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3939059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ck / Kontakta os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24E7F66-766F-E660-74C5-BAABAF293E76}"/>
              </a:ext>
            </a:extLst>
          </p:cNvPr>
          <p:cNvSpPr>
            <a:spLocks noGrp="1"/>
          </p:cNvSpPr>
          <p:nvPr>
            <p:ph type="dt" sz="half" idx="10"/>
          </p:nvPr>
        </p:nvSpPr>
        <p:spPr/>
        <p:txBody>
          <a:bodyPr/>
          <a:lstStyle/>
          <a:p>
            <a:fld id="{0EB5D286-1D8A-7A49-A16E-A9F0169C6EFE}" type="datetime1">
              <a:rPr lang="sv-SE" smtClean="0"/>
              <a:t>2026-05-21</a:t>
            </a:fld>
            <a:endParaRPr lang="sv-SE"/>
          </a:p>
        </p:txBody>
      </p:sp>
      <p:sp>
        <p:nvSpPr>
          <p:cNvPr id="4" name="Platshållare för sidfot 3">
            <a:extLst>
              <a:ext uri="{FF2B5EF4-FFF2-40B4-BE49-F238E27FC236}">
                <a16:creationId xmlns:a16="http://schemas.microsoft.com/office/drawing/2014/main" id="{1AC8AE58-F582-102C-B8CB-CB4352873FE7}"/>
              </a:ext>
            </a:extLst>
          </p:cNvPr>
          <p:cNvSpPr>
            <a:spLocks noGrp="1"/>
          </p:cNvSpPr>
          <p:nvPr>
            <p:ph type="ftr" sz="quarter" idx="11"/>
          </p:nvPr>
        </p:nvSpPr>
        <p:spPr/>
        <p:txBody>
          <a:bodyPr/>
          <a:lstStyle/>
          <a:p>
            <a:r>
              <a:rPr lang="sv-SE"/>
              <a:t>IKEM Företagspresentation / Mall</a:t>
            </a:r>
          </a:p>
        </p:txBody>
      </p:sp>
      <p:sp>
        <p:nvSpPr>
          <p:cNvPr id="5" name="Platshållare för bildnummer 4">
            <a:extLst>
              <a:ext uri="{FF2B5EF4-FFF2-40B4-BE49-F238E27FC236}">
                <a16:creationId xmlns:a16="http://schemas.microsoft.com/office/drawing/2014/main" id="{FF33A4DC-D732-7E88-C432-32B06F331539}"/>
              </a:ext>
            </a:extLst>
          </p:cNvPr>
          <p:cNvSpPr>
            <a:spLocks noGrp="1"/>
          </p:cNvSpPr>
          <p:nvPr>
            <p:ph type="sldNum" sz="quarter" idx="12"/>
          </p:nvPr>
        </p:nvSpPr>
        <p:spPr/>
        <p:txBody>
          <a:bodyPr/>
          <a:lstStyle/>
          <a:p>
            <a:fld id="{392BA5CC-A998-A240-AC5F-80A1091774E7}" type="slidenum">
              <a:rPr lang="sv-SE" smtClean="0"/>
              <a:pPr/>
              <a:t>‹#›</a:t>
            </a:fld>
            <a:endParaRPr lang="sv-SE"/>
          </a:p>
        </p:txBody>
      </p:sp>
      <p:sp>
        <p:nvSpPr>
          <p:cNvPr id="6" name="Rektangel 5">
            <a:extLst>
              <a:ext uri="{FF2B5EF4-FFF2-40B4-BE49-F238E27FC236}">
                <a16:creationId xmlns:a16="http://schemas.microsoft.com/office/drawing/2014/main" id="{0C6DF78D-9C0C-81CB-076C-2BBCB00B2E76}"/>
              </a:ext>
            </a:extLst>
          </p:cNvPr>
          <p:cNvSpPr/>
          <p:nvPr userDrawn="1"/>
        </p:nvSpPr>
        <p:spPr>
          <a:xfrm>
            <a:off x="588000" y="5486400"/>
            <a:ext cx="2496653" cy="6420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0000"/>
              </a:lnSpc>
              <a:spcAft>
                <a:spcPts val="300"/>
              </a:spcAft>
            </a:pPr>
            <a:r>
              <a:rPr lang="sv-SE" sz="800" b="1">
                <a:solidFill>
                  <a:schemeClr val="tx1"/>
                </a:solidFill>
              </a:rPr>
              <a:t>IKEM – Innovations- och kemiindustrierna i Sverige</a:t>
            </a:r>
            <a:endParaRPr lang="sv-SE" sz="800">
              <a:solidFill>
                <a:schemeClr val="tx1"/>
              </a:solidFill>
            </a:endParaRPr>
          </a:p>
          <a:p>
            <a:pPr>
              <a:lnSpc>
                <a:spcPct val="100000"/>
              </a:lnSpc>
            </a:pPr>
            <a:r>
              <a:rPr lang="sv-SE" sz="800">
                <a:solidFill>
                  <a:schemeClr val="tx1"/>
                </a:solidFill>
              </a:rPr>
              <a:t>Postadress: IKEM, Box 55915, SE-102 16 Stockholm</a:t>
            </a:r>
          </a:p>
          <a:p>
            <a:pPr>
              <a:lnSpc>
                <a:spcPct val="100000"/>
              </a:lnSpc>
            </a:pPr>
            <a:r>
              <a:rPr lang="sv-SE" sz="800">
                <a:solidFill>
                  <a:schemeClr val="tx1"/>
                </a:solidFill>
              </a:rPr>
              <a:t>Besöksadress: Storgatan 19, Stockholm</a:t>
            </a:r>
          </a:p>
          <a:p>
            <a:pPr>
              <a:lnSpc>
                <a:spcPct val="100000"/>
              </a:lnSpc>
            </a:pPr>
            <a:endParaRPr lang="sv-SE" sz="800">
              <a:solidFill>
                <a:schemeClr val="tx1"/>
              </a:solidFill>
            </a:endParaRPr>
          </a:p>
          <a:p>
            <a:pPr>
              <a:lnSpc>
                <a:spcPct val="100000"/>
              </a:lnSpc>
            </a:pPr>
            <a:r>
              <a:rPr lang="sv-SE" sz="800" err="1">
                <a:solidFill>
                  <a:schemeClr val="tx1"/>
                </a:solidFill>
              </a:rPr>
              <a:t>ikem.se</a:t>
            </a:r>
            <a:r>
              <a:rPr lang="sv-SE" sz="800">
                <a:solidFill>
                  <a:schemeClr val="tx1"/>
                </a:solidFill>
              </a:rPr>
              <a:t> | 010 - 455 38 50 | </a:t>
            </a:r>
            <a:r>
              <a:rPr lang="sv-SE" sz="800" err="1">
                <a:solidFill>
                  <a:schemeClr val="tx1"/>
                </a:solidFill>
              </a:rPr>
              <a:t>info@ikem.se</a:t>
            </a:r>
            <a:endParaRPr lang="sv-SE" sz="800">
              <a:solidFill>
                <a:schemeClr val="tx1"/>
              </a:solidFill>
            </a:endParaRPr>
          </a:p>
          <a:p>
            <a:pPr>
              <a:lnSpc>
                <a:spcPct val="100000"/>
              </a:lnSpc>
            </a:pPr>
            <a:endParaRPr lang="sv-SE" sz="800">
              <a:solidFill>
                <a:schemeClr val="tx1"/>
              </a:solidFill>
            </a:endParaRPr>
          </a:p>
        </p:txBody>
      </p:sp>
      <p:sp>
        <p:nvSpPr>
          <p:cNvPr id="10" name="Platshållare för text 9">
            <a:extLst>
              <a:ext uri="{FF2B5EF4-FFF2-40B4-BE49-F238E27FC236}">
                <a16:creationId xmlns:a16="http://schemas.microsoft.com/office/drawing/2014/main" id="{3C2CFB83-3961-B692-3CB9-1E30578508CD}"/>
              </a:ext>
            </a:extLst>
          </p:cNvPr>
          <p:cNvSpPr>
            <a:spLocks noGrp="1"/>
          </p:cNvSpPr>
          <p:nvPr>
            <p:ph type="body" sz="quarter" idx="13"/>
          </p:nvPr>
        </p:nvSpPr>
        <p:spPr>
          <a:xfrm>
            <a:off x="586800" y="3859200"/>
            <a:ext cx="5400050" cy="1368425"/>
          </a:xfrm>
        </p:spPr>
        <p:txBody>
          <a:bodyPr>
            <a:normAutofit/>
          </a:bodyPr>
          <a:lstStyle>
            <a:lvl1pPr marL="0" indent="0">
              <a:spcAft>
                <a:spcPts val="0"/>
              </a:spcAft>
              <a:buNone/>
              <a:defRPr sz="1200"/>
            </a:lvl1pPr>
            <a:lvl2pPr marL="180000">
              <a:spcAft>
                <a:spcPts val="200"/>
              </a:spcAft>
              <a:defRPr sz="1100"/>
            </a:lvl2pPr>
            <a:lvl3pPr marL="360000">
              <a:spcAft>
                <a:spcPts val="200"/>
              </a:spcAft>
              <a:defRPr sz="1100"/>
            </a:lvl3pPr>
            <a:lvl4pPr marL="540000">
              <a:spcAft>
                <a:spcPts val="200"/>
              </a:spcAft>
              <a:defRPr sz="1100"/>
            </a:lvl4pPr>
            <a:lvl5pPr marL="720000">
              <a:spcAft>
                <a:spcPts val="200"/>
              </a:spcAft>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a:extLst>
              <a:ext uri="{FF2B5EF4-FFF2-40B4-BE49-F238E27FC236}">
                <a16:creationId xmlns:a16="http://schemas.microsoft.com/office/drawing/2014/main" id="{511191DB-AE99-4970-54A3-5C8B2F82E780}"/>
              </a:ext>
            </a:extLst>
          </p:cNvPr>
          <p:cNvSpPr>
            <a:spLocks noGrp="1"/>
          </p:cNvSpPr>
          <p:nvPr>
            <p:ph type="title"/>
          </p:nvPr>
        </p:nvSpPr>
        <p:spPr>
          <a:xfrm>
            <a:off x="588000" y="1628775"/>
            <a:ext cx="6124085" cy="1800224"/>
          </a:xfrm>
        </p:spPr>
        <p:txBody>
          <a:bodyPr/>
          <a:lstStyle>
            <a:lvl1pPr>
              <a:lnSpc>
                <a:spcPct val="80000"/>
              </a:lnSpc>
              <a:defRPr sz="6500"/>
            </a:lvl1pPr>
          </a:lstStyle>
          <a:p>
            <a:r>
              <a:rPr lang="sv-SE"/>
              <a:t>Klicka här för att ändra mall för rubrikformat</a:t>
            </a:r>
          </a:p>
        </p:txBody>
      </p:sp>
    </p:spTree>
    <p:extLst>
      <p:ext uri="{BB962C8B-B14F-4D97-AF65-F5344CB8AC3E}">
        <p14:creationId xmlns:p14="http://schemas.microsoft.com/office/powerpoint/2010/main" val="2013691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Bildobjekt 2" descr="En bild som visar Teckensnitt, text, Grafik, skärmbild&#10;&#10;AI-genererat innehåll kan vara felaktigt.">
            <a:extLst>
              <a:ext uri="{FF2B5EF4-FFF2-40B4-BE49-F238E27FC236}">
                <a16:creationId xmlns:a16="http://schemas.microsoft.com/office/drawing/2014/main" id="{0DCDE20F-5BAB-B20F-B2EF-E35010896EAD}"/>
              </a:ext>
            </a:extLst>
          </p:cNvPr>
          <p:cNvPicPr>
            <a:picLocks noChangeAspect="1"/>
          </p:cNvPicPr>
          <p:nvPr userDrawn="1"/>
        </p:nvPicPr>
        <p:blipFill>
          <a:blip r:embed="rId2"/>
          <a:stretch>
            <a:fillRect/>
          </a:stretch>
        </p:blipFill>
        <p:spPr>
          <a:xfrm>
            <a:off x="2946000" y="2417889"/>
            <a:ext cx="6300000" cy="2022222"/>
          </a:xfrm>
          <a:prstGeom prst="rect">
            <a:avLst/>
          </a:prstGeom>
        </p:spPr>
      </p:pic>
    </p:spTree>
    <p:extLst>
      <p:ext uri="{BB962C8B-B14F-4D97-AF65-F5344CB8AC3E}">
        <p14:creationId xmlns:p14="http://schemas.microsoft.com/office/powerpoint/2010/main" val="255415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99686-6214-C42E-9514-8905D343A1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4F8F71-DD97-D16F-2736-4921560C6D61}"/>
              </a:ext>
            </a:extLst>
          </p:cNvPr>
          <p:cNvSpPr>
            <a:spLocks noGrp="1"/>
          </p:cNvSpPr>
          <p:nvPr>
            <p:ph idx="1"/>
          </p:nvPr>
        </p:nvSpPr>
        <p:spPr>
          <a:xfrm>
            <a:off x="588000" y="1921565"/>
            <a:ext cx="11016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B241E-61D4-D465-978D-A3B5BAE1A640}"/>
              </a:ext>
            </a:extLst>
          </p:cNvPr>
          <p:cNvSpPr>
            <a:spLocks noGrp="1"/>
          </p:cNvSpPr>
          <p:nvPr>
            <p:ph type="dt" sz="half" idx="10"/>
          </p:nvPr>
        </p:nvSpPr>
        <p:spPr/>
        <p:txBody>
          <a:bodyPr/>
          <a:lstStyle/>
          <a:p>
            <a:fld id="{D7ED07B3-C4E2-794C-8097-CFB75F5768B9}" type="datetime1">
              <a:rPr lang="sv-SE" smtClean="0"/>
              <a:t>2026-05-21</a:t>
            </a:fld>
            <a:endParaRPr lang="sv-SE"/>
          </a:p>
        </p:txBody>
      </p:sp>
      <p:sp>
        <p:nvSpPr>
          <p:cNvPr id="5" name="Platshållare för sidfot 4">
            <a:extLst>
              <a:ext uri="{FF2B5EF4-FFF2-40B4-BE49-F238E27FC236}">
                <a16:creationId xmlns:a16="http://schemas.microsoft.com/office/drawing/2014/main" id="{76E5F54F-5108-9680-A6B8-42FD3C06F1F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E2D11426-52CF-6694-7BC0-C55B368EE0D3}"/>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389969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lim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99686-6214-C42E-9514-8905D343A1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4F8F71-DD97-D16F-2736-4921560C6D61}"/>
              </a:ext>
            </a:extLst>
          </p:cNvPr>
          <p:cNvSpPr>
            <a:spLocks noGrp="1"/>
          </p:cNvSpPr>
          <p:nvPr>
            <p:ph idx="1"/>
          </p:nvPr>
        </p:nvSpPr>
        <p:spPr>
          <a:xfrm>
            <a:off x="588000" y="1921565"/>
            <a:ext cx="11016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B241E-61D4-D465-978D-A3B5BAE1A640}"/>
              </a:ext>
            </a:extLst>
          </p:cNvPr>
          <p:cNvSpPr>
            <a:spLocks noGrp="1"/>
          </p:cNvSpPr>
          <p:nvPr>
            <p:ph type="dt" sz="half" idx="10"/>
          </p:nvPr>
        </p:nvSpPr>
        <p:spPr/>
        <p:txBody>
          <a:bodyPr/>
          <a:lstStyle/>
          <a:p>
            <a:fld id="{D7ED07B3-C4E2-794C-8097-CFB75F5768B9}" type="datetime1">
              <a:rPr lang="sv-SE" smtClean="0"/>
              <a:t>2026-05-21</a:t>
            </a:fld>
            <a:endParaRPr lang="sv-SE"/>
          </a:p>
        </p:txBody>
      </p:sp>
      <p:sp>
        <p:nvSpPr>
          <p:cNvPr id="5" name="Platshållare för sidfot 4">
            <a:extLst>
              <a:ext uri="{FF2B5EF4-FFF2-40B4-BE49-F238E27FC236}">
                <a16:creationId xmlns:a16="http://schemas.microsoft.com/office/drawing/2014/main" id="{76E5F54F-5108-9680-A6B8-42FD3C06F1FD}"/>
              </a:ext>
            </a:extLst>
          </p:cNvPr>
          <p:cNvSpPr>
            <a:spLocks noGrp="1"/>
          </p:cNvSpPr>
          <p:nvPr>
            <p:ph type="ftr" sz="quarter" idx="11"/>
          </p:nvPr>
        </p:nvSpPr>
        <p:spPr/>
        <p:txBody>
          <a:bodyPr/>
          <a:lstStyle/>
          <a:p>
            <a:r>
              <a:rPr lang="sv-SE"/>
              <a:t>IKEM Företagspresentation / Mall</a:t>
            </a:r>
          </a:p>
        </p:txBody>
      </p:sp>
      <p:sp>
        <p:nvSpPr>
          <p:cNvPr id="6" name="Platshållare för bildnummer 5">
            <a:extLst>
              <a:ext uri="{FF2B5EF4-FFF2-40B4-BE49-F238E27FC236}">
                <a16:creationId xmlns:a16="http://schemas.microsoft.com/office/drawing/2014/main" id="{E2D11426-52CF-6694-7BC0-C55B368EE0D3}"/>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22111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87E75F-49FC-12B8-DA3D-424ED7A132B6}"/>
              </a:ext>
            </a:extLst>
          </p:cNvPr>
          <p:cNvSpPr>
            <a:spLocks noGrp="1"/>
          </p:cNvSpPr>
          <p:nvPr>
            <p:ph sz="half" idx="2"/>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Tree>
    <p:extLst>
      <p:ext uri="{BB962C8B-B14F-4D97-AF65-F5344CB8AC3E}">
        <p14:creationId xmlns:p14="http://schemas.microsoft.com/office/powerpoint/2010/main" val="180466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och bild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5542417"/>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230434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bild V">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6204575"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6204625"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586800" y="586800"/>
            <a:ext cx="5400675" cy="5542417"/>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164397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och två bilder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245E2-7735-A12A-6F21-0F68F647502B}"/>
              </a:ext>
            </a:extLst>
          </p:cNvPr>
          <p:cNvSpPr>
            <a:spLocks noGrp="1"/>
          </p:cNvSpPr>
          <p:nvPr>
            <p:ph type="title"/>
          </p:nvPr>
        </p:nvSpPr>
        <p:spPr>
          <a:xfrm>
            <a:off x="588001" y="586921"/>
            <a:ext cx="5400050" cy="1041854"/>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83D65E-5A09-6488-33D6-23CB0203D59B}"/>
              </a:ext>
            </a:extLst>
          </p:cNvPr>
          <p:cNvSpPr>
            <a:spLocks noGrp="1"/>
          </p:cNvSpPr>
          <p:nvPr>
            <p:ph sz="half" idx="1"/>
          </p:nvPr>
        </p:nvSpPr>
        <p:spPr>
          <a:xfrm>
            <a:off x="588000" y="1922400"/>
            <a:ext cx="5400000" cy="421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2AC755-E04A-B5FB-7CDD-0C0E46C723E9}"/>
              </a:ext>
            </a:extLst>
          </p:cNvPr>
          <p:cNvSpPr>
            <a:spLocks noGrp="1"/>
          </p:cNvSpPr>
          <p:nvPr>
            <p:ph type="dt" sz="half" idx="10"/>
          </p:nvPr>
        </p:nvSpPr>
        <p:spPr/>
        <p:txBody>
          <a:bodyPr/>
          <a:lstStyle/>
          <a:p>
            <a:fld id="{9DD0D446-F6F0-2544-B8E8-060F58668E30}" type="datetime1">
              <a:rPr lang="sv-SE" smtClean="0"/>
              <a:t>2026-05-21</a:t>
            </a:fld>
            <a:endParaRPr lang="sv-SE"/>
          </a:p>
        </p:txBody>
      </p:sp>
      <p:sp>
        <p:nvSpPr>
          <p:cNvPr id="6" name="Platshållare för sidfot 5">
            <a:extLst>
              <a:ext uri="{FF2B5EF4-FFF2-40B4-BE49-F238E27FC236}">
                <a16:creationId xmlns:a16="http://schemas.microsoft.com/office/drawing/2014/main" id="{E24319C1-8F60-AE42-ACB8-4C897DC2E905}"/>
              </a:ext>
            </a:extLst>
          </p:cNvPr>
          <p:cNvSpPr>
            <a:spLocks noGrp="1"/>
          </p:cNvSpPr>
          <p:nvPr>
            <p:ph type="ftr" sz="quarter" idx="11"/>
          </p:nvPr>
        </p:nvSpPr>
        <p:spPr/>
        <p:txBody>
          <a:bodyPr/>
          <a:lstStyle/>
          <a:p>
            <a:r>
              <a:rPr lang="sv-SE"/>
              <a:t>IKEM Företagspresentation / Mall</a:t>
            </a:r>
          </a:p>
        </p:txBody>
      </p:sp>
      <p:sp>
        <p:nvSpPr>
          <p:cNvPr id="7" name="Platshållare för bildnummer 6">
            <a:extLst>
              <a:ext uri="{FF2B5EF4-FFF2-40B4-BE49-F238E27FC236}">
                <a16:creationId xmlns:a16="http://schemas.microsoft.com/office/drawing/2014/main" id="{0497F915-955D-6AA2-87F6-643A93185D6B}"/>
              </a:ext>
            </a:extLst>
          </p:cNvPr>
          <p:cNvSpPr>
            <a:spLocks noGrp="1"/>
          </p:cNvSpPr>
          <p:nvPr>
            <p:ph type="sldNum" sz="quarter" idx="12"/>
          </p:nvPr>
        </p:nvSpPr>
        <p:spPr/>
        <p:txBody>
          <a:bodyPr/>
          <a:lstStyle/>
          <a:p>
            <a:fld id="{392BA5CC-A998-A240-AC5F-80A1091774E7}" type="slidenum">
              <a:rPr lang="sv-SE" smtClean="0"/>
              <a:t>‹#›</a:t>
            </a:fld>
            <a:endParaRPr lang="sv-SE"/>
          </a:p>
        </p:txBody>
      </p:sp>
      <p:sp>
        <p:nvSpPr>
          <p:cNvPr id="9" name="Platshållare för bild 8">
            <a:extLst>
              <a:ext uri="{FF2B5EF4-FFF2-40B4-BE49-F238E27FC236}">
                <a16:creationId xmlns:a16="http://schemas.microsoft.com/office/drawing/2014/main" id="{A189A4B6-14E0-3E09-FC55-1353487EBF10}"/>
              </a:ext>
            </a:extLst>
          </p:cNvPr>
          <p:cNvSpPr>
            <a:spLocks noGrp="1"/>
          </p:cNvSpPr>
          <p:nvPr>
            <p:ph type="pic" sz="quarter" idx="13"/>
          </p:nvPr>
        </p:nvSpPr>
        <p:spPr>
          <a:xfrm>
            <a:off x="6203950" y="586921"/>
            <a:ext cx="5400675" cy="2842079"/>
          </a:xfrm>
          <a:solidFill>
            <a:schemeClr val="bg2"/>
          </a:solidFill>
        </p:spPr>
        <p:txBody>
          <a:bodyPr/>
          <a:lstStyle/>
          <a:p>
            <a:r>
              <a:rPr lang="sv-SE"/>
              <a:t>Klicka på ikonen för att lägga till en bild</a:t>
            </a:r>
          </a:p>
        </p:txBody>
      </p:sp>
      <p:sp>
        <p:nvSpPr>
          <p:cNvPr id="8" name="Platshållare för bild 7">
            <a:extLst>
              <a:ext uri="{FF2B5EF4-FFF2-40B4-BE49-F238E27FC236}">
                <a16:creationId xmlns:a16="http://schemas.microsoft.com/office/drawing/2014/main" id="{AEC4BFE3-9CBF-B9E0-6458-1B25F7E644C2}"/>
              </a:ext>
            </a:extLst>
          </p:cNvPr>
          <p:cNvSpPr>
            <a:spLocks noGrp="1"/>
          </p:cNvSpPr>
          <p:nvPr>
            <p:ph type="pic" sz="quarter" idx="14"/>
          </p:nvPr>
        </p:nvSpPr>
        <p:spPr>
          <a:xfrm>
            <a:off x="6203950" y="3429000"/>
            <a:ext cx="5400675" cy="2700338"/>
          </a:xfrm>
          <a:solidFill>
            <a:schemeClr val="bg2"/>
          </a:solidFill>
        </p:spPr>
        <p:txBody>
          <a:bodyPr/>
          <a:lstStyle/>
          <a:p>
            <a:r>
              <a:rPr lang="sv-SE"/>
              <a:t>Klicka på ikonen för att lägga till en bild</a:t>
            </a:r>
          </a:p>
        </p:txBody>
      </p:sp>
    </p:spTree>
    <p:extLst>
      <p:ext uri="{BB962C8B-B14F-4D97-AF65-F5344CB8AC3E}">
        <p14:creationId xmlns:p14="http://schemas.microsoft.com/office/powerpoint/2010/main" val="329755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681D52-2B7A-4700-6B05-54197A972E01}"/>
              </a:ext>
            </a:extLst>
          </p:cNvPr>
          <p:cNvSpPr>
            <a:spLocks noGrp="1"/>
          </p:cNvSpPr>
          <p:nvPr>
            <p:ph type="title"/>
          </p:nvPr>
        </p:nvSpPr>
        <p:spPr>
          <a:xfrm>
            <a:off x="588000" y="586921"/>
            <a:ext cx="8023225" cy="1041854"/>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CAF037-5ABF-C7DE-0ACD-8221FB5DEC2F}"/>
              </a:ext>
            </a:extLst>
          </p:cNvPr>
          <p:cNvSpPr>
            <a:spLocks noGrp="1"/>
          </p:cNvSpPr>
          <p:nvPr>
            <p:ph type="body" idx="1"/>
          </p:nvPr>
        </p:nvSpPr>
        <p:spPr>
          <a:xfrm>
            <a:off x="588000" y="1921565"/>
            <a:ext cx="11016000" cy="42120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85E66F-E118-9EFF-9FC7-A51DC9088EAC}"/>
              </a:ext>
            </a:extLst>
          </p:cNvPr>
          <p:cNvSpPr>
            <a:spLocks noGrp="1"/>
          </p:cNvSpPr>
          <p:nvPr>
            <p:ph type="dt" sz="half" idx="2"/>
          </p:nvPr>
        </p:nvSpPr>
        <p:spPr>
          <a:xfrm>
            <a:off x="5348526" y="6401222"/>
            <a:ext cx="2743200" cy="210705"/>
          </a:xfrm>
          <a:prstGeom prst="rect">
            <a:avLst/>
          </a:prstGeom>
        </p:spPr>
        <p:txBody>
          <a:bodyPr vert="horz" lIns="0" tIns="0" rIns="0" bIns="0" rtlCol="0" anchor="ctr"/>
          <a:lstStyle>
            <a:lvl1pPr algn="l">
              <a:defRPr sz="900">
                <a:solidFill>
                  <a:schemeClr val="tx1"/>
                </a:solidFill>
              </a:defRPr>
            </a:lvl1pPr>
          </a:lstStyle>
          <a:p>
            <a:fld id="{0EB5D286-1D8A-7A49-A16E-A9F0169C6EFE}" type="datetime1">
              <a:rPr lang="sv-SE" smtClean="0"/>
              <a:t>2026-05-21</a:t>
            </a:fld>
            <a:endParaRPr lang="sv-SE"/>
          </a:p>
        </p:txBody>
      </p:sp>
      <p:sp>
        <p:nvSpPr>
          <p:cNvPr id="5" name="Platshållare för sidfot 4">
            <a:extLst>
              <a:ext uri="{FF2B5EF4-FFF2-40B4-BE49-F238E27FC236}">
                <a16:creationId xmlns:a16="http://schemas.microsoft.com/office/drawing/2014/main" id="{B9A3DA7A-DA68-D499-1CD3-A2BDA1970085}"/>
              </a:ext>
            </a:extLst>
          </p:cNvPr>
          <p:cNvSpPr>
            <a:spLocks noGrp="1"/>
          </p:cNvSpPr>
          <p:nvPr>
            <p:ph type="ftr" sz="quarter" idx="3"/>
          </p:nvPr>
        </p:nvSpPr>
        <p:spPr>
          <a:xfrm>
            <a:off x="1090863" y="6401222"/>
            <a:ext cx="4114800" cy="210705"/>
          </a:xfrm>
          <a:prstGeom prst="rect">
            <a:avLst/>
          </a:prstGeom>
        </p:spPr>
        <p:txBody>
          <a:bodyPr vert="horz" lIns="0" tIns="0" rIns="0" bIns="0" rtlCol="0" anchor="ctr"/>
          <a:lstStyle>
            <a:lvl1pPr algn="l">
              <a:defRPr sz="900">
                <a:solidFill>
                  <a:schemeClr val="tx1"/>
                </a:solidFill>
              </a:defRPr>
            </a:lvl1pPr>
          </a:lstStyle>
          <a:p>
            <a:r>
              <a:rPr lang="sv-SE"/>
              <a:t>IKEM Företagspresentation / Mall</a:t>
            </a:r>
          </a:p>
        </p:txBody>
      </p:sp>
      <p:sp>
        <p:nvSpPr>
          <p:cNvPr id="6" name="Platshållare för bildnummer 5">
            <a:extLst>
              <a:ext uri="{FF2B5EF4-FFF2-40B4-BE49-F238E27FC236}">
                <a16:creationId xmlns:a16="http://schemas.microsoft.com/office/drawing/2014/main" id="{8405EE2A-19A9-F4CC-92F0-924EA00DE58A}"/>
              </a:ext>
            </a:extLst>
          </p:cNvPr>
          <p:cNvSpPr>
            <a:spLocks noGrp="1"/>
          </p:cNvSpPr>
          <p:nvPr>
            <p:ph type="sldNum" sz="quarter" idx="4"/>
          </p:nvPr>
        </p:nvSpPr>
        <p:spPr>
          <a:xfrm>
            <a:off x="588000" y="6401222"/>
            <a:ext cx="360000" cy="210705"/>
          </a:xfrm>
          <a:prstGeom prst="rect">
            <a:avLst/>
          </a:prstGeom>
        </p:spPr>
        <p:txBody>
          <a:bodyPr vert="horz" lIns="0" tIns="0" rIns="0" bIns="0" rtlCol="0" anchor="ctr"/>
          <a:lstStyle>
            <a:lvl1pPr algn="l">
              <a:defRPr sz="900">
                <a:solidFill>
                  <a:schemeClr val="tx1"/>
                </a:solidFill>
              </a:defRPr>
            </a:lvl1pPr>
          </a:lstStyle>
          <a:p>
            <a:fld id="{392BA5CC-A998-A240-AC5F-80A1091774E7}" type="slidenum">
              <a:rPr lang="sv-SE" smtClean="0"/>
              <a:pPr/>
              <a:t>‹#›</a:t>
            </a:fld>
            <a:endParaRPr lang="sv-SE"/>
          </a:p>
        </p:txBody>
      </p:sp>
      <p:pic>
        <p:nvPicPr>
          <p:cNvPr id="8" name="Bildobjekt 7" descr="En bild som visar svart, skärmbild, design&#10;&#10;AI-genererat innehåll kan vara felaktigt.">
            <a:extLst>
              <a:ext uri="{FF2B5EF4-FFF2-40B4-BE49-F238E27FC236}">
                <a16:creationId xmlns:a16="http://schemas.microsoft.com/office/drawing/2014/main" id="{0276ECB5-D783-65D8-089D-D81AE0E7F99A}"/>
              </a:ext>
            </a:extLst>
          </p:cNvPr>
          <p:cNvPicPr>
            <a:picLocks noChangeAspect="1"/>
          </p:cNvPicPr>
          <p:nvPr userDrawn="1"/>
        </p:nvPicPr>
        <p:blipFill>
          <a:blip r:embed="rId19"/>
          <a:stretch>
            <a:fillRect/>
          </a:stretch>
        </p:blipFill>
        <p:spPr>
          <a:xfrm>
            <a:off x="10795414" y="6413665"/>
            <a:ext cx="809211" cy="185819"/>
          </a:xfrm>
          <a:prstGeom prst="rect">
            <a:avLst/>
          </a:prstGeom>
        </p:spPr>
      </p:pic>
    </p:spTree>
    <p:extLst>
      <p:ext uri="{BB962C8B-B14F-4D97-AF65-F5344CB8AC3E}">
        <p14:creationId xmlns:p14="http://schemas.microsoft.com/office/powerpoint/2010/main" val="31747075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96" r:id="rId5"/>
    <p:sldLayoutId id="2147483652" r:id="rId6"/>
    <p:sldLayoutId id="2147483686" r:id="rId7"/>
    <p:sldLayoutId id="2147483687" r:id="rId8"/>
    <p:sldLayoutId id="2147483695" r:id="rId9"/>
    <p:sldLayoutId id="2147483651" r:id="rId10"/>
    <p:sldLayoutId id="2147483665" r:id="rId11"/>
    <p:sldLayoutId id="2147483690" r:id="rId12"/>
    <p:sldLayoutId id="2147483692" r:id="rId13"/>
    <p:sldLayoutId id="2147483654" r:id="rId14"/>
    <p:sldLayoutId id="2147483655" r:id="rId15"/>
    <p:sldLayoutId id="2147483659" r:id="rId16"/>
    <p:sldLayoutId id="2147483656" r:id="rId17"/>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0" userDrawn="1">
          <p15:clr>
            <a:srgbClr val="F26B43"/>
          </p15:clr>
        </p15:guide>
        <p15:guide id="4" pos="7310" userDrawn="1">
          <p15:clr>
            <a:srgbClr val="F26B43"/>
          </p15:clr>
        </p15:guide>
        <p15:guide id="5" orient="horz" pos="368" userDrawn="1">
          <p15:clr>
            <a:srgbClr val="F26B43"/>
          </p15:clr>
        </p15:guide>
        <p15:guide id="6" orient="horz" pos="4042" userDrawn="1">
          <p15:clr>
            <a:srgbClr val="F26B43"/>
          </p15:clr>
        </p15:guide>
        <p15:guide id="7" orient="horz" pos="3861" userDrawn="1">
          <p15:clr>
            <a:srgbClr val="F26B43"/>
          </p15:clr>
        </p15:guide>
        <p15:guide id="8" orient="horz" pos="1026" userDrawn="1">
          <p15:clr>
            <a:srgbClr val="F26B43"/>
          </p15:clr>
        </p15:guide>
        <p15:guide id="9" orient="horz" pos="1207" userDrawn="1">
          <p15:clr>
            <a:srgbClr val="F26B43"/>
          </p15:clr>
        </p15:guide>
        <p15:guide id="10" pos="3908" userDrawn="1">
          <p15:clr>
            <a:srgbClr val="F26B43"/>
          </p15:clr>
        </p15:guide>
        <p15:guide id="11" pos="37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681D52-2B7A-4700-6B05-54197A972E01}"/>
              </a:ext>
            </a:extLst>
          </p:cNvPr>
          <p:cNvSpPr>
            <a:spLocks noGrp="1"/>
          </p:cNvSpPr>
          <p:nvPr>
            <p:ph type="title"/>
          </p:nvPr>
        </p:nvSpPr>
        <p:spPr>
          <a:xfrm>
            <a:off x="588000" y="586921"/>
            <a:ext cx="8023225" cy="1041854"/>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CAF037-5ABF-C7DE-0ACD-8221FB5DEC2F}"/>
              </a:ext>
            </a:extLst>
          </p:cNvPr>
          <p:cNvSpPr>
            <a:spLocks noGrp="1"/>
          </p:cNvSpPr>
          <p:nvPr>
            <p:ph type="body" idx="1"/>
          </p:nvPr>
        </p:nvSpPr>
        <p:spPr>
          <a:xfrm>
            <a:off x="588000" y="1921565"/>
            <a:ext cx="11016000" cy="42120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85E66F-E118-9EFF-9FC7-A51DC9088EAC}"/>
              </a:ext>
            </a:extLst>
          </p:cNvPr>
          <p:cNvSpPr>
            <a:spLocks noGrp="1"/>
          </p:cNvSpPr>
          <p:nvPr>
            <p:ph type="dt" sz="half" idx="2"/>
          </p:nvPr>
        </p:nvSpPr>
        <p:spPr>
          <a:xfrm>
            <a:off x="5348526" y="6401222"/>
            <a:ext cx="2743200" cy="210705"/>
          </a:xfrm>
          <a:prstGeom prst="rect">
            <a:avLst/>
          </a:prstGeom>
        </p:spPr>
        <p:txBody>
          <a:bodyPr vert="horz" lIns="0" tIns="0" rIns="0" bIns="0" rtlCol="0" anchor="ctr"/>
          <a:lstStyle>
            <a:lvl1pPr algn="l">
              <a:defRPr sz="900">
                <a:solidFill>
                  <a:schemeClr val="tx1"/>
                </a:solidFill>
              </a:defRPr>
            </a:lvl1pPr>
          </a:lstStyle>
          <a:p>
            <a:fld id="{0EB5D286-1D8A-7A49-A16E-A9F0169C6EFE}" type="datetime1">
              <a:rPr lang="sv-SE" smtClean="0"/>
              <a:t>2026-05-21</a:t>
            </a:fld>
            <a:endParaRPr lang="sv-SE"/>
          </a:p>
        </p:txBody>
      </p:sp>
      <p:sp>
        <p:nvSpPr>
          <p:cNvPr id="5" name="Platshållare för sidfot 4">
            <a:extLst>
              <a:ext uri="{FF2B5EF4-FFF2-40B4-BE49-F238E27FC236}">
                <a16:creationId xmlns:a16="http://schemas.microsoft.com/office/drawing/2014/main" id="{B9A3DA7A-DA68-D499-1CD3-A2BDA1970085}"/>
              </a:ext>
            </a:extLst>
          </p:cNvPr>
          <p:cNvSpPr>
            <a:spLocks noGrp="1"/>
          </p:cNvSpPr>
          <p:nvPr>
            <p:ph type="ftr" sz="quarter" idx="3"/>
          </p:nvPr>
        </p:nvSpPr>
        <p:spPr>
          <a:xfrm>
            <a:off x="1090863" y="6401222"/>
            <a:ext cx="4114800" cy="210705"/>
          </a:xfrm>
          <a:prstGeom prst="rect">
            <a:avLst/>
          </a:prstGeom>
        </p:spPr>
        <p:txBody>
          <a:bodyPr vert="horz" lIns="0" tIns="0" rIns="0" bIns="0" rtlCol="0" anchor="ctr"/>
          <a:lstStyle>
            <a:lvl1pPr algn="l">
              <a:defRPr sz="900">
                <a:solidFill>
                  <a:schemeClr val="tx1"/>
                </a:solidFill>
              </a:defRPr>
            </a:lvl1pPr>
          </a:lstStyle>
          <a:p>
            <a:r>
              <a:rPr lang="sv-SE"/>
              <a:t>IKEM Företagspresentation / Mall</a:t>
            </a:r>
          </a:p>
        </p:txBody>
      </p:sp>
      <p:sp>
        <p:nvSpPr>
          <p:cNvPr id="6" name="Platshållare för bildnummer 5">
            <a:extLst>
              <a:ext uri="{FF2B5EF4-FFF2-40B4-BE49-F238E27FC236}">
                <a16:creationId xmlns:a16="http://schemas.microsoft.com/office/drawing/2014/main" id="{8405EE2A-19A9-F4CC-92F0-924EA00DE58A}"/>
              </a:ext>
            </a:extLst>
          </p:cNvPr>
          <p:cNvSpPr>
            <a:spLocks noGrp="1"/>
          </p:cNvSpPr>
          <p:nvPr>
            <p:ph type="sldNum" sz="quarter" idx="4"/>
          </p:nvPr>
        </p:nvSpPr>
        <p:spPr>
          <a:xfrm>
            <a:off x="588000" y="6401222"/>
            <a:ext cx="360000" cy="210705"/>
          </a:xfrm>
          <a:prstGeom prst="rect">
            <a:avLst/>
          </a:prstGeom>
        </p:spPr>
        <p:txBody>
          <a:bodyPr vert="horz" lIns="0" tIns="0" rIns="0" bIns="0" rtlCol="0" anchor="ctr"/>
          <a:lstStyle>
            <a:lvl1pPr algn="l">
              <a:defRPr sz="900">
                <a:solidFill>
                  <a:schemeClr val="tx1"/>
                </a:solidFill>
              </a:defRPr>
            </a:lvl1pPr>
          </a:lstStyle>
          <a:p>
            <a:fld id="{392BA5CC-A998-A240-AC5F-80A1091774E7}" type="slidenum">
              <a:rPr lang="sv-SE" smtClean="0"/>
              <a:pPr/>
              <a:t>‹#›</a:t>
            </a:fld>
            <a:endParaRPr lang="sv-SE"/>
          </a:p>
        </p:txBody>
      </p:sp>
      <p:pic>
        <p:nvPicPr>
          <p:cNvPr id="7" name="Bildobjekt 6" descr="En bild som visar logotyp, Teckensnitt, Grafik, symbol&#10;&#10;AI-genererat innehåll kan vara felaktigt.">
            <a:extLst>
              <a:ext uri="{FF2B5EF4-FFF2-40B4-BE49-F238E27FC236}">
                <a16:creationId xmlns:a16="http://schemas.microsoft.com/office/drawing/2014/main" id="{0C4E86E4-6923-5B9B-0C0C-7F0A1F5DB2AC}"/>
              </a:ext>
            </a:extLst>
          </p:cNvPr>
          <p:cNvPicPr>
            <a:picLocks noChangeAspect="1"/>
          </p:cNvPicPr>
          <p:nvPr userDrawn="1"/>
        </p:nvPicPr>
        <p:blipFill>
          <a:blip r:embed="rId19"/>
          <a:stretch>
            <a:fillRect/>
          </a:stretch>
        </p:blipFill>
        <p:spPr bwMode="black">
          <a:xfrm>
            <a:off x="10795762" y="6413745"/>
            <a:ext cx="799200" cy="183520"/>
          </a:xfrm>
          <a:prstGeom prst="rect">
            <a:avLst/>
          </a:prstGeom>
        </p:spPr>
      </p:pic>
    </p:spTree>
    <p:extLst>
      <p:ext uri="{BB962C8B-B14F-4D97-AF65-F5344CB8AC3E}">
        <p14:creationId xmlns:p14="http://schemas.microsoft.com/office/powerpoint/2010/main" val="323286073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85" r:id="rId4"/>
    <p:sldLayoutId id="2147483674" r:id="rId5"/>
    <p:sldLayoutId id="2147483675" r:id="rId6"/>
    <p:sldLayoutId id="2147483688" r:id="rId7"/>
    <p:sldLayoutId id="2147483689" r:id="rId8"/>
    <p:sldLayoutId id="2147483694" r:id="rId9"/>
    <p:sldLayoutId id="2147483679" r:id="rId10"/>
    <p:sldLayoutId id="2147483680" r:id="rId11"/>
    <p:sldLayoutId id="2147483691" r:id="rId12"/>
    <p:sldLayoutId id="2147483693" r:id="rId13"/>
    <p:sldLayoutId id="2147483681" r:id="rId14"/>
    <p:sldLayoutId id="2147483682" r:id="rId15"/>
    <p:sldLayoutId id="2147483683" r:id="rId16"/>
    <p:sldLayoutId id="2147483684" r:id="rId17"/>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0" userDrawn="1">
          <p15:clr>
            <a:srgbClr val="F26B43"/>
          </p15:clr>
        </p15:guide>
        <p15:guide id="4" pos="7310" userDrawn="1">
          <p15:clr>
            <a:srgbClr val="F26B43"/>
          </p15:clr>
        </p15:guide>
        <p15:guide id="5" orient="horz" pos="368" userDrawn="1">
          <p15:clr>
            <a:srgbClr val="F26B43"/>
          </p15:clr>
        </p15:guide>
        <p15:guide id="6" orient="horz" pos="4042" userDrawn="1">
          <p15:clr>
            <a:srgbClr val="F26B43"/>
          </p15:clr>
        </p15:guide>
        <p15:guide id="7" orient="horz" pos="3861" userDrawn="1">
          <p15:clr>
            <a:srgbClr val="F26B43"/>
          </p15:clr>
        </p15:guide>
        <p15:guide id="8" orient="horz" pos="1026" userDrawn="1">
          <p15:clr>
            <a:srgbClr val="F26B43"/>
          </p15:clr>
        </p15:guide>
        <p15:guide id="9" orient="horz" pos="1207" userDrawn="1">
          <p15:clr>
            <a:srgbClr val="F26B43"/>
          </p15:clr>
        </p15:guide>
        <p15:guide id="10" pos="3908" userDrawn="1">
          <p15:clr>
            <a:srgbClr val="F26B43"/>
          </p15:clr>
        </p15:guide>
        <p15:guide id="11" pos="37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E70BC-AF09-FE1A-55B3-B324C4CE988C}"/>
            </a:ext>
          </a:extLst>
        </p:cNvPr>
        <p:cNvGrpSpPr/>
        <p:nvPr/>
      </p:nvGrpSpPr>
      <p:grpSpPr>
        <a:xfrm>
          <a:off x="0" y="0"/>
          <a:ext cx="0" cy="0"/>
          <a:chOff x="0" y="0"/>
          <a:chExt cx="0" cy="0"/>
        </a:xfrm>
      </p:grpSpPr>
      <p:sp>
        <p:nvSpPr>
          <p:cNvPr id="7" name="Rubrik 6">
            <a:extLst>
              <a:ext uri="{FF2B5EF4-FFF2-40B4-BE49-F238E27FC236}">
                <a16:creationId xmlns:a16="http://schemas.microsoft.com/office/drawing/2014/main" id="{EAF8FBCF-DFF0-55F7-0B30-E09D874596B7}"/>
              </a:ext>
            </a:extLst>
          </p:cNvPr>
          <p:cNvSpPr>
            <a:spLocks noGrp="1"/>
          </p:cNvSpPr>
          <p:nvPr>
            <p:ph type="ctrTitle"/>
          </p:nvPr>
        </p:nvSpPr>
        <p:spPr>
          <a:xfrm>
            <a:off x="587375" y="1850442"/>
            <a:ext cx="7642225" cy="2689225"/>
          </a:xfrm>
        </p:spPr>
        <p:txBody>
          <a:bodyPr anchor="t">
            <a:noAutofit/>
          </a:bodyPr>
          <a:lstStyle/>
          <a:p>
            <a:r>
              <a:rPr lang="sv-SE" sz="6600" dirty="0"/>
              <a:t>Industrial Barometer Q1 2026</a:t>
            </a:r>
            <a:endParaRPr lang="sv-SE" dirty="0"/>
          </a:p>
        </p:txBody>
      </p:sp>
      <p:sp>
        <p:nvSpPr>
          <p:cNvPr id="10" name="Platshållare för text 9">
            <a:extLst>
              <a:ext uri="{FF2B5EF4-FFF2-40B4-BE49-F238E27FC236}">
                <a16:creationId xmlns:a16="http://schemas.microsoft.com/office/drawing/2014/main" id="{4A71BF46-E907-B109-2743-2F2EFA2B0E1E}"/>
              </a:ext>
            </a:extLst>
          </p:cNvPr>
          <p:cNvSpPr>
            <a:spLocks noGrp="1"/>
          </p:cNvSpPr>
          <p:nvPr>
            <p:ph type="body" sz="quarter" idx="13"/>
          </p:nvPr>
        </p:nvSpPr>
        <p:spPr/>
        <p:txBody>
          <a:bodyPr/>
          <a:lstStyle/>
          <a:p>
            <a:r>
              <a:rPr lang="sv-SE" dirty="0"/>
              <a:t>IKEM | 2026 May 19 </a:t>
            </a:r>
          </a:p>
        </p:txBody>
      </p:sp>
    </p:spTree>
    <p:extLst>
      <p:ext uri="{BB962C8B-B14F-4D97-AF65-F5344CB8AC3E}">
        <p14:creationId xmlns:p14="http://schemas.microsoft.com/office/powerpoint/2010/main" val="200822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3B290BE-D059-F595-0BB7-D9DC28B335AA}"/>
              </a:ext>
            </a:extLst>
          </p:cNvPr>
          <p:cNvSpPr>
            <a:spLocks noGrp="1"/>
          </p:cNvSpPr>
          <p:nvPr>
            <p:ph type="title"/>
          </p:nvPr>
        </p:nvSpPr>
        <p:spPr>
          <a:xfrm>
            <a:off x="588000" y="586921"/>
            <a:ext cx="8023225" cy="1041854"/>
          </a:xfrm>
        </p:spPr>
        <p:txBody>
          <a:bodyPr/>
          <a:lstStyle/>
          <a:p>
            <a:r>
              <a:rPr lang="en-US" dirty="0"/>
              <a:t>As expected, sales developed weakly</a:t>
            </a:r>
          </a:p>
        </p:txBody>
      </p:sp>
      <p:sp>
        <p:nvSpPr>
          <p:cNvPr id="20" name="Content Placeholder 2">
            <a:extLst>
              <a:ext uri="{FF2B5EF4-FFF2-40B4-BE49-F238E27FC236}">
                <a16:creationId xmlns:a16="http://schemas.microsoft.com/office/drawing/2014/main" id="{CC17BD7E-4BE4-A17C-73A5-A4709C1D2848}"/>
              </a:ext>
            </a:extLst>
          </p:cNvPr>
          <p:cNvSpPr>
            <a:spLocks noGrp="1"/>
          </p:cNvSpPr>
          <p:nvPr>
            <p:ph sz="half" idx="1"/>
          </p:nvPr>
        </p:nvSpPr>
        <p:spPr>
          <a:xfrm>
            <a:off x="588000" y="1922400"/>
            <a:ext cx="5400000" cy="4215600"/>
          </a:xfrm>
        </p:spPr>
        <p:txBody>
          <a:bodyPr vert="horz" lIns="0" tIns="0" rIns="0" bIns="0" rtlCol="0" anchor="t">
            <a:noAutofit/>
          </a:bodyPr>
          <a:lstStyle/>
          <a:p>
            <a:r>
              <a:rPr lang="en-GB" dirty="0"/>
              <a:t>IKEM’s sales volume index came in at 94. </a:t>
            </a:r>
            <a:endParaRPr lang="sv-SE" dirty="0"/>
          </a:p>
          <a:p>
            <a:r>
              <a:rPr lang="en-GB" dirty="0"/>
              <a:t>The result means that volumes are declining year-on-year, reflecting continued weak demand. </a:t>
            </a:r>
            <a:endParaRPr lang="sv-SE" dirty="0"/>
          </a:p>
          <a:p>
            <a:r>
              <a:rPr lang="en-GB" dirty="0"/>
              <a:t>Differences between sub-sectors. Plastics, rubber and chemicals reported slightly increasing delivery volumes, while pharmaceuticals performed weaker.</a:t>
            </a:r>
            <a:endParaRPr lang="sv-SE" dirty="0"/>
          </a:p>
          <a:p>
            <a:pPr marL="0" indent="0">
              <a:buNone/>
            </a:pPr>
            <a:endParaRPr lang="en-US" dirty="0"/>
          </a:p>
        </p:txBody>
      </p:sp>
      <p:sp>
        <p:nvSpPr>
          <p:cNvPr id="4" name="Footer Placeholder 3">
            <a:extLst>
              <a:ext uri="{FF2B5EF4-FFF2-40B4-BE49-F238E27FC236}">
                <a16:creationId xmlns:a16="http://schemas.microsoft.com/office/drawing/2014/main" id="{B2B977ED-25A1-DA06-FECE-E1BEF7D084A4}"/>
              </a:ext>
            </a:extLst>
          </p:cNvPr>
          <p:cNvSpPr>
            <a:spLocks noGrp="1"/>
          </p:cNvSpPr>
          <p:nvPr>
            <p:ph type="ftr" sz="quarter" idx="11"/>
          </p:nvPr>
        </p:nvSpPr>
        <p:spPr>
          <a:xfrm>
            <a:off x="1090863" y="6401222"/>
            <a:ext cx="4114800" cy="210705"/>
          </a:xfrm>
        </p:spPr>
        <p:txBody>
          <a:bodyPr anchor="ctr">
            <a:normAutofit/>
          </a:bodyPr>
          <a:lstStyle/>
          <a:p>
            <a:pPr>
              <a:spcAft>
                <a:spcPts val="600"/>
              </a:spcAft>
            </a:pPr>
            <a:r>
              <a:rPr lang="sv-SE" dirty="0"/>
              <a:t>IKEM Industrial Barometer Q1 2026</a:t>
            </a:r>
          </a:p>
        </p:txBody>
      </p:sp>
      <p:sp>
        <p:nvSpPr>
          <p:cNvPr id="5" name="Slide Number Placeholder 4">
            <a:extLst>
              <a:ext uri="{FF2B5EF4-FFF2-40B4-BE49-F238E27FC236}">
                <a16:creationId xmlns:a16="http://schemas.microsoft.com/office/drawing/2014/main" id="{D5DC38A7-7937-5E19-0503-CA047A7BFF7B}"/>
              </a:ext>
            </a:extLst>
          </p:cNvPr>
          <p:cNvSpPr>
            <a:spLocks noGrp="1"/>
          </p:cNvSpPr>
          <p:nvPr>
            <p:ph type="sldNum" sz="quarter" idx="12"/>
          </p:nvPr>
        </p:nvSpPr>
        <p:spPr>
          <a:xfrm>
            <a:off x="588000" y="6401222"/>
            <a:ext cx="360000" cy="210705"/>
          </a:xfrm>
        </p:spPr>
        <p:txBody>
          <a:bodyPr anchor="ctr">
            <a:normAutofit/>
          </a:bodyPr>
          <a:lstStyle/>
          <a:p>
            <a:pPr>
              <a:spcAft>
                <a:spcPts val="600"/>
              </a:spcAft>
            </a:pPr>
            <a:fld id="{392BA5CC-A998-A240-AC5F-80A1091774E7}" type="slidenum">
              <a:rPr lang="sv-SE" smtClean="0"/>
              <a:pPr>
                <a:spcAft>
                  <a:spcPts val="600"/>
                </a:spcAft>
              </a:pPr>
              <a:t>2</a:t>
            </a:fld>
            <a:endParaRPr lang="sv-SE"/>
          </a:p>
        </p:txBody>
      </p:sp>
      <p:sp>
        <p:nvSpPr>
          <p:cNvPr id="14" name="textruta 13">
            <a:extLst>
              <a:ext uri="{FF2B5EF4-FFF2-40B4-BE49-F238E27FC236}">
                <a16:creationId xmlns:a16="http://schemas.microsoft.com/office/drawing/2014/main" id="{62B4A44F-6CC3-22DD-CAEE-731573057D93}"/>
              </a:ext>
            </a:extLst>
          </p:cNvPr>
          <p:cNvSpPr txBox="1"/>
          <p:nvPr/>
        </p:nvSpPr>
        <p:spPr>
          <a:xfrm>
            <a:off x="6281279" y="5799446"/>
            <a:ext cx="5137945" cy="461665"/>
          </a:xfrm>
          <a:prstGeom prst="rect">
            <a:avLst/>
          </a:prstGeom>
          <a:noFill/>
        </p:spPr>
        <p:txBody>
          <a:bodyPr wrap="none" rtlCol="0">
            <a:spAutoFit/>
          </a:bodyPr>
          <a:lstStyle/>
          <a:p>
            <a:r>
              <a:rPr lang="en-US" sz="800" dirty="0"/>
              <a:t>IKEM index. Total sales development in the domestic and export markets for the period Q3 2016–Q1 2026.</a:t>
            </a:r>
          </a:p>
          <a:p>
            <a:r>
              <a:rPr lang="en-US" sz="800" dirty="0"/>
              <a:t>Volume, year-on-year. Values above 100 indicate growth. Maximum value 150, minimum value 50. Source: IKEM.</a:t>
            </a:r>
          </a:p>
          <a:p>
            <a:endParaRPr lang="sv-SE" sz="800" dirty="0"/>
          </a:p>
        </p:txBody>
      </p:sp>
      <p:pic>
        <p:nvPicPr>
          <p:cNvPr id="7" name="Platshållare för innehåll 6">
            <a:extLst>
              <a:ext uri="{FF2B5EF4-FFF2-40B4-BE49-F238E27FC236}">
                <a16:creationId xmlns:a16="http://schemas.microsoft.com/office/drawing/2014/main" id="{26320458-F2F8-4EA6-741F-B99127959A3B}"/>
              </a:ext>
            </a:extLst>
          </p:cNvPr>
          <p:cNvPicPr>
            <a:picLocks noGrp="1" noChangeAspect="1"/>
          </p:cNvPicPr>
          <p:nvPr>
            <p:ph sz="half" idx="2"/>
          </p:nvPr>
        </p:nvPicPr>
        <p:blipFill>
          <a:blip r:embed="rId3"/>
          <a:stretch>
            <a:fillRect/>
          </a:stretch>
        </p:blipFill>
        <p:spPr>
          <a:xfrm>
            <a:off x="6280292" y="1912818"/>
            <a:ext cx="5323707" cy="3450551"/>
          </a:xfrm>
          <a:prstGeom prst="rect">
            <a:avLst/>
          </a:prstGeom>
        </p:spPr>
      </p:pic>
    </p:spTree>
    <p:extLst>
      <p:ext uri="{BB962C8B-B14F-4D97-AF65-F5344CB8AC3E}">
        <p14:creationId xmlns:p14="http://schemas.microsoft.com/office/powerpoint/2010/main" val="180994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C0647F-5D8C-9FC5-41DA-D1E297E5E5BD}"/>
              </a:ext>
            </a:extLst>
          </p:cNvPr>
          <p:cNvSpPr>
            <a:spLocks noGrp="1"/>
          </p:cNvSpPr>
          <p:nvPr>
            <p:ph type="title"/>
          </p:nvPr>
        </p:nvSpPr>
        <p:spPr>
          <a:xfrm>
            <a:off x="588000" y="586921"/>
            <a:ext cx="7329366" cy="1041854"/>
          </a:xfrm>
        </p:spPr>
        <p:txBody>
          <a:bodyPr/>
          <a:lstStyle/>
          <a:p>
            <a:r>
              <a:rPr lang="en-US" dirty="0"/>
              <a:t>Soaring cost increases are the quarter’s major event</a:t>
            </a:r>
            <a:endParaRPr lang="sv-SE" dirty="0"/>
          </a:p>
        </p:txBody>
      </p:sp>
      <p:sp>
        <p:nvSpPr>
          <p:cNvPr id="6" name="Platshållare för bildnummer 5">
            <a:extLst>
              <a:ext uri="{FF2B5EF4-FFF2-40B4-BE49-F238E27FC236}">
                <a16:creationId xmlns:a16="http://schemas.microsoft.com/office/drawing/2014/main" id="{B62E2AE3-97B9-241B-C12B-56AD6B926E3C}"/>
              </a:ext>
            </a:extLst>
          </p:cNvPr>
          <p:cNvSpPr>
            <a:spLocks noGrp="1"/>
          </p:cNvSpPr>
          <p:nvPr>
            <p:ph type="sldNum" sz="quarter" idx="12"/>
          </p:nvPr>
        </p:nvSpPr>
        <p:spPr/>
        <p:txBody>
          <a:bodyPr/>
          <a:lstStyle/>
          <a:p>
            <a:fld id="{392BA5CC-A998-A240-AC5F-80A1091774E7}" type="slidenum">
              <a:rPr lang="sv-SE" smtClean="0"/>
              <a:t>3</a:t>
            </a:fld>
            <a:endParaRPr lang="sv-SE"/>
          </a:p>
        </p:txBody>
      </p:sp>
      <p:sp>
        <p:nvSpPr>
          <p:cNvPr id="9" name="textruta 8">
            <a:extLst>
              <a:ext uri="{FF2B5EF4-FFF2-40B4-BE49-F238E27FC236}">
                <a16:creationId xmlns:a16="http://schemas.microsoft.com/office/drawing/2014/main" id="{C0CC4A3D-0D26-D712-5D51-B9A05CE61FE7}"/>
              </a:ext>
            </a:extLst>
          </p:cNvPr>
          <p:cNvSpPr txBox="1"/>
          <p:nvPr/>
        </p:nvSpPr>
        <p:spPr>
          <a:xfrm>
            <a:off x="6204002" y="5584622"/>
            <a:ext cx="5295039" cy="461665"/>
          </a:xfrm>
          <a:prstGeom prst="rect">
            <a:avLst/>
          </a:prstGeom>
          <a:noFill/>
        </p:spPr>
        <p:txBody>
          <a:bodyPr wrap="none" rtlCol="0">
            <a:spAutoFit/>
          </a:bodyPr>
          <a:lstStyle/>
          <a:p>
            <a:r>
              <a:rPr lang="en-US" sz="800" dirty="0"/>
              <a:t>IKEM index for the cost of raw materials and production inputs. Year-on-year. Values above 100 indicate rising costs.</a:t>
            </a:r>
          </a:p>
          <a:p>
            <a:r>
              <a:rPr lang="en-US" sz="800" dirty="0"/>
              <a:t>Maximum value 150, minimum value 50. Source: IKEM.</a:t>
            </a:r>
          </a:p>
          <a:p>
            <a:endParaRPr lang="sv-SE" sz="800" dirty="0"/>
          </a:p>
        </p:txBody>
      </p:sp>
      <p:sp>
        <p:nvSpPr>
          <p:cNvPr id="10" name="Platshållare för innehåll 2">
            <a:extLst>
              <a:ext uri="{FF2B5EF4-FFF2-40B4-BE49-F238E27FC236}">
                <a16:creationId xmlns:a16="http://schemas.microsoft.com/office/drawing/2014/main" id="{5BD13C56-6E27-1FDD-4AAD-A2084C0AFF2D}"/>
              </a:ext>
            </a:extLst>
          </p:cNvPr>
          <p:cNvSpPr txBox="1">
            <a:spLocks/>
          </p:cNvSpPr>
          <p:nvPr/>
        </p:nvSpPr>
        <p:spPr>
          <a:xfrm>
            <a:off x="6234656" y="1922400"/>
            <a:ext cx="5400000" cy="42156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24" name="Platshållare för innehåll 23">
            <a:extLst>
              <a:ext uri="{FF2B5EF4-FFF2-40B4-BE49-F238E27FC236}">
                <a16:creationId xmlns:a16="http://schemas.microsoft.com/office/drawing/2014/main" id="{5E6FEC9D-E80E-FBB2-8EFD-5BC636624963}"/>
              </a:ext>
            </a:extLst>
          </p:cNvPr>
          <p:cNvPicPr>
            <a:picLocks noGrp="1" noChangeAspect="1"/>
          </p:cNvPicPr>
          <p:nvPr>
            <p:ph sz="half" idx="2"/>
          </p:nvPr>
        </p:nvPicPr>
        <p:blipFill>
          <a:blip r:embed="rId3"/>
          <a:srcRect/>
          <a:stretch/>
        </p:blipFill>
        <p:spPr>
          <a:xfrm>
            <a:off x="6234656" y="1858248"/>
            <a:ext cx="5369343" cy="3579562"/>
          </a:xfrm>
          <a:prstGeom prst="rect">
            <a:avLst/>
          </a:prstGeom>
        </p:spPr>
      </p:pic>
      <p:sp>
        <p:nvSpPr>
          <p:cNvPr id="20" name="Platshållare för innehåll 19">
            <a:extLst>
              <a:ext uri="{FF2B5EF4-FFF2-40B4-BE49-F238E27FC236}">
                <a16:creationId xmlns:a16="http://schemas.microsoft.com/office/drawing/2014/main" id="{1DF2B217-F6FC-853A-EA22-DAB2ACA0712F}"/>
              </a:ext>
            </a:extLst>
          </p:cNvPr>
          <p:cNvSpPr>
            <a:spLocks noGrp="1"/>
          </p:cNvSpPr>
          <p:nvPr>
            <p:ph sz="half" idx="1"/>
          </p:nvPr>
        </p:nvSpPr>
        <p:spPr>
          <a:xfrm>
            <a:off x="588000" y="1922400"/>
            <a:ext cx="5400000" cy="3878036"/>
          </a:xfrm>
        </p:spPr>
        <p:txBody>
          <a:bodyPr/>
          <a:lstStyle/>
          <a:p>
            <a:r>
              <a:rPr lang="en-GB" dirty="0"/>
              <a:t>The most significant change during the quarter concerns the rapidly rising costs.</a:t>
            </a:r>
            <a:endParaRPr lang="sv-SE" dirty="0"/>
          </a:p>
          <a:p>
            <a:r>
              <a:rPr lang="en-GB" dirty="0"/>
              <a:t>The war in the Middle East has driven up energy costs, particularly for oil and gas, but also for plastic raw materials and other oil-related raw materials and production inputs.</a:t>
            </a:r>
            <a:endParaRPr lang="sv-SE" dirty="0"/>
          </a:p>
          <a:p>
            <a:r>
              <a:rPr lang="sv-SE" dirty="0" err="1"/>
              <a:t>Companies</a:t>
            </a:r>
            <a:r>
              <a:rPr lang="sv-SE" dirty="0"/>
              <a:t> </a:t>
            </a:r>
            <a:r>
              <a:rPr lang="sv-SE" dirty="0" err="1"/>
              <a:t>have</a:t>
            </a:r>
            <a:r>
              <a:rPr lang="sv-SE" dirty="0"/>
              <a:t> </a:t>
            </a:r>
            <a:r>
              <a:rPr lang="sv-SE" dirty="0" err="1"/>
              <a:t>reported</a:t>
            </a:r>
            <a:r>
              <a:rPr lang="sv-SE" dirty="0"/>
              <a:t> </a:t>
            </a:r>
            <a:r>
              <a:rPr lang="sv-SE" dirty="0" err="1"/>
              <a:t>that</a:t>
            </a:r>
            <a:r>
              <a:rPr lang="sv-SE" dirty="0"/>
              <a:t>:</a:t>
            </a:r>
          </a:p>
          <a:p>
            <a:pPr lvl="1"/>
            <a:r>
              <a:rPr lang="en-GB" dirty="0"/>
              <a:t>The costs of raw materials and production inputs increased by an average of 14 percent. </a:t>
            </a:r>
            <a:endParaRPr lang="sv-SE" dirty="0"/>
          </a:p>
          <a:p>
            <a:pPr lvl="1"/>
            <a:r>
              <a:rPr lang="en-GB" dirty="0"/>
              <a:t>Transport costs increased by 10 percent. </a:t>
            </a:r>
            <a:endParaRPr lang="sv-SE" dirty="0"/>
          </a:p>
          <a:p>
            <a:pPr lvl="1"/>
            <a:r>
              <a:rPr lang="en-GB" dirty="0"/>
              <a:t>Energy costs for operating production increased by 11 percent.</a:t>
            </a:r>
            <a:endParaRPr lang="sv-SE" dirty="0"/>
          </a:p>
          <a:p>
            <a:endParaRPr lang="sv-SE" dirty="0"/>
          </a:p>
        </p:txBody>
      </p:sp>
      <p:sp>
        <p:nvSpPr>
          <p:cNvPr id="4" name="Footer Placeholder 3">
            <a:extLst>
              <a:ext uri="{FF2B5EF4-FFF2-40B4-BE49-F238E27FC236}">
                <a16:creationId xmlns:a16="http://schemas.microsoft.com/office/drawing/2014/main" id="{202755A4-9DE7-D785-1C25-5F19C5AC2411}"/>
              </a:ext>
            </a:extLst>
          </p:cNvPr>
          <p:cNvSpPr>
            <a:spLocks noGrp="1"/>
          </p:cNvSpPr>
          <p:nvPr>
            <p:ph type="ftr" sz="quarter" idx="11"/>
          </p:nvPr>
        </p:nvSpPr>
        <p:spPr>
          <a:xfrm>
            <a:off x="1090863" y="6401222"/>
            <a:ext cx="4114800" cy="210705"/>
          </a:xfrm>
        </p:spPr>
        <p:txBody>
          <a:bodyPr anchor="ctr">
            <a:normAutofit/>
          </a:bodyPr>
          <a:lstStyle/>
          <a:p>
            <a:pPr>
              <a:spcAft>
                <a:spcPts val="600"/>
              </a:spcAft>
            </a:pPr>
            <a:r>
              <a:rPr lang="sv-SE" dirty="0"/>
              <a:t>IKEM Industrial Barometer Q1 2026</a:t>
            </a:r>
          </a:p>
        </p:txBody>
      </p:sp>
    </p:spTree>
    <p:extLst>
      <p:ext uri="{BB962C8B-B14F-4D97-AF65-F5344CB8AC3E}">
        <p14:creationId xmlns:p14="http://schemas.microsoft.com/office/powerpoint/2010/main" val="255375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657316A-22E6-C445-BEC1-4C471BA03109}"/>
              </a:ext>
            </a:extLst>
          </p:cNvPr>
          <p:cNvSpPr>
            <a:spLocks noGrp="1"/>
          </p:cNvSpPr>
          <p:nvPr>
            <p:ph type="title"/>
          </p:nvPr>
        </p:nvSpPr>
        <p:spPr/>
        <p:txBody>
          <a:bodyPr/>
          <a:lstStyle/>
          <a:p>
            <a:r>
              <a:rPr lang="en-US" dirty="0"/>
              <a:t>Lower profitability than last year</a:t>
            </a:r>
          </a:p>
        </p:txBody>
      </p:sp>
      <p:sp>
        <p:nvSpPr>
          <p:cNvPr id="7" name="Platshållare för innehåll 6">
            <a:extLst>
              <a:ext uri="{FF2B5EF4-FFF2-40B4-BE49-F238E27FC236}">
                <a16:creationId xmlns:a16="http://schemas.microsoft.com/office/drawing/2014/main" id="{4AD964F9-5813-EF9D-E6DC-9711F505F603}"/>
              </a:ext>
            </a:extLst>
          </p:cNvPr>
          <p:cNvSpPr>
            <a:spLocks noGrp="1"/>
          </p:cNvSpPr>
          <p:nvPr>
            <p:ph sz="half" idx="1"/>
          </p:nvPr>
        </p:nvSpPr>
        <p:spPr/>
        <p:txBody>
          <a:bodyPr/>
          <a:lstStyle/>
          <a:p>
            <a:r>
              <a:rPr lang="en-GB" dirty="0"/>
              <a:t>All sub-sectors also reported slightly lower profitability in the first quarter compared with last year. </a:t>
            </a:r>
            <a:endParaRPr lang="sv-SE" dirty="0"/>
          </a:p>
          <a:p>
            <a:r>
              <a:rPr lang="en-GB" dirty="0"/>
              <a:t>Many companies are delivering under previously signed contracts and fixed-term agreements. In the short term, they are bound by previously agreed prices while production costs continue to rise. This is putting pressure on profitability across the entire industry.</a:t>
            </a:r>
            <a:endParaRPr lang="sv-SE" dirty="0"/>
          </a:p>
          <a:p>
            <a:pPr marL="0" indent="0">
              <a:buNone/>
            </a:pPr>
            <a:endParaRPr lang="sv-SE" dirty="0"/>
          </a:p>
        </p:txBody>
      </p:sp>
      <p:pic>
        <p:nvPicPr>
          <p:cNvPr id="12" name="Platshållare för innehåll 11">
            <a:extLst>
              <a:ext uri="{FF2B5EF4-FFF2-40B4-BE49-F238E27FC236}">
                <a16:creationId xmlns:a16="http://schemas.microsoft.com/office/drawing/2014/main" id="{24DF6D6D-4D1E-9EF8-3EB5-850AD4B32276}"/>
              </a:ext>
            </a:extLst>
          </p:cNvPr>
          <p:cNvPicPr>
            <a:picLocks noGrp="1" noChangeAspect="1"/>
          </p:cNvPicPr>
          <p:nvPr>
            <p:ph sz="half" idx="2"/>
          </p:nvPr>
        </p:nvPicPr>
        <p:blipFill>
          <a:blip r:embed="rId3"/>
          <a:srcRect b="29580"/>
          <a:stretch>
            <a:fillRect/>
          </a:stretch>
        </p:blipFill>
        <p:spPr>
          <a:xfrm>
            <a:off x="6202471" y="2682565"/>
            <a:ext cx="5400000" cy="1766772"/>
          </a:xfrm>
          <a:prstGeom prst="rect">
            <a:avLst/>
          </a:prstGeom>
        </p:spPr>
      </p:pic>
      <p:sp>
        <p:nvSpPr>
          <p:cNvPr id="6" name="Platshållare för bildnummer 5">
            <a:extLst>
              <a:ext uri="{FF2B5EF4-FFF2-40B4-BE49-F238E27FC236}">
                <a16:creationId xmlns:a16="http://schemas.microsoft.com/office/drawing/2014/main" id="{11C0D743-D391-6B00-DE78-979843FCB709}"/>
              </a:ext>
            </a:extLst>
          </p:cNvPr>
          <p:cNvSpPr>
            <a:spLocks noGrp="1"/>
          </p:cNvSpPr>
          <p:nvPr>
            <p:ph type="sldNum" sz="quarter" idx="12"/>
          </p:nvPr>
        </p:nvSpPr>
        <p:spPr/>
        <p:txBody>
          <a:bodyPr anchor="ctr">
            <a:normAutofit/>
          </a:bodyPr>
          <a:lstStyle/>
          <a:p>
            <a:pPr>
              <a:spcAft>
                <a:spcPts val="600"/>
              </a:spcAft>
            </a:pPr>
            <a:fld id="{392BA5CC-A998-A240-AC5F-80A1091774E7}" type="slidenum">
              <a:rPr lang="sv-SE" smtClean="0"/>
              <a:pPr>
                <a:spcAft>
                  <a:spcPts val="600"/>
                </a:spcAft>
              </a:pPr>
              <a:t>4</a:t>
            </a:fld>
            <a:endParaRPr lang="sv-SE"/>
          </a:p>
        </p:txBody>
      </p:sp>
      <p:sp>
        <p:nvSpPr>
          <p:cNvPr id="10" name="textruta 9">
            <a:extLst>
              <a:ext uri="{FF2B5EF4-FFF2-40B4-BE49-F238E27FC236}">
                <a16:creationId xmlns:a16="http://schemas.microsoft.com/office/drawing/2014/main" id="{5D32A4D8-1D0D-C266-F704-E2350AD9B9E0}"/>
              </a:ext>
            </a:extLst>
          </p:cNvPr>
          <p:cNvSpPr txBox="1"/>
          <p:nvPr/>
        </p:nvSpPr>
        <p:spPr>
          <a:xfrm>
            <a:off x="6202471" y="4449336"/>
            <a:ext cx="5399999" cy="615553"/>
          </a:xfrm>
          <a:prstGeom prst="rect">
            <a:avLst/>
          </a:prstGeom>
          <a:noFill/>
        </p:spPr>
        <p:txBody>
          <a:bodyPr wrap="square" numCol="2" spcCol="180000" rtlCol="0">
            <a:spAutoFit/>
          </a:bodyPr>
          <a:lstStyle/>
          <a:p>
            <a:pPr algn="ctr"/>
            <a:r>
              <a:rPr lang="en-US" sz="1000" b="1" dirty="0"/>
              <a:t>EBIT margin Q1 2026: 95</a:t>
            </a:r>
            <a:br>
              <a:rPr lang="en-US" sz="800" dirty="0"/>
            </a:br>
            <a:r>
              <a:rPr lang="en-US" sz="800" dirty="0"/>
              <a:t>Index 100 = neutral development, year-on-year. </a:t>
            </a:r>
            <a:br>
              <a:rPr lang="en-US" sz="800" dirty="0"/>
            </a:br>
            <a:r>
              <a:rPr lang="en-US" sz="800" dirty="0"/>
              <a:t>Min:  50, max 150. Source: IKEM.</a:t>
            </a:r>
          </a:p>
          <a:p>
            <a:pPr algn="ctr"/>
            <a:endParaRPr lang="en-US" sz="800" dirty="0"/>
          </a:p>
          <a:p>
            <a:pPr algn="ctr"/>
            <a:r>
              <a:rPr lang="en-US" sz="1000" b="1" dirty="0"/>
              <a:t>Investments Q1 2026: 100</a:t>
            </a:r>
            <a:br>
              <a:rPr lang="en-US" sz="800" dirty="0"/>
            </a:br>
            <a:r>
              <a:rPr lang="en-US" sz="800" dirty="0"/>
              <a:t>Index 100 = neutral development, year-on-year. </a:t>
            </a:r>
            <a:br>
              <a:rPr lang="en-US" sz="800" dirty="0"/>
            </a:br>
            <a:r>
              <a:rPr lang="en-US" sz="800" dirty="0"/>
              <a:t>Min:  50, max 150. Source: IKEM.</a:t>
            </a:r>
          </a:p>
        </p:txBody>
      </p:sp>
      <p:sp>
        <p:nvSpPr>
          <p:cNvPr id="3" name="Footer Placeholder 3">
            <a:extLst>
              <a:ext uri="{FF2B5EF4-FFF2-40B4-BE49-F238E27FC236}">
                <a16:creationId xmlns:a16="http://schemas.microsoft.com/office/drawing/2014/main" id="{E08BA177-FEB9-9594-90F8-A8CE8D593C73}"/>
              </a:ext>
            </a:extLst>
          </p:cNvPr>
          <p:cNvSpPr>
            <a:spLocks noGrp="1"/>
          </p:cNvSpPr>
          <p:nvPr>
            <p:ph type="ftr" sz="quarter" idx="11"/>
          </p:nvPr>
        </p:nvSpPr>
        <p:spPr>
          <a:xfrm>
            <a:off x="1090863" y="6401222"/>
            <a:ext cx="4114800" cy="210705"/>
          </a:xfrm>
        </p:spPr>
        <p:txBody>
          <a:bodyPr anchor="ctr">
            <a:normAutofit/>
          </a:bodyPr>
          <a:lstStyle/>
          <a:p>
            <a:pPr>
              <a:spcAft>
                <a:spcPts val="600"/>
              </a:spcAft>
            </a:pPr>
            <a:r>
              <a:rPr lang="sv-SE" dirty="0"/>
              <a:t>IKEM Industrial Barometer Q1 2026</a:t>
            </a:r>
          </a:p>
        </p:txBody>
      </p:sp>
    </p:spTree>
    <p:extLst>
      <p:ext uri="{BB962C8B-B14F-4D97-AF65-F5344CB8AC3E}">
        <p14:creationId xmlns:p14="http://schemas.microsoft.com/office/powerpoint/2010/main" val="18998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496EB2-6D1F-5537-1F67-4B5663CDA8FB}"/>
              </a:ext>
            </a:extLst>
          </p:cNvPr>
          <p:cNvSpPr>
            <a:spLocks noGrp="1"/>
          </p:cNvSpPr>
          <p:nvPr>
            <p:ph type="title"/>
          </p:nvPr>
        </p:nvSpPr>
        <p:spPr>
          <a:xfrm>
            <a:off x="588000" y="586921"/>
            <a:ext cx="7485483" cy="1041854"/>
          </a:xfrm>
        </p:spPr>
        <p:txBody>
          <a:bodyPr/>
          <a:lstStyle/>
          <a:p>
            <a:r>
              <a:rPr lang="en-US" dirty="0"/>
              <a:t>Forecast for Q2 still points to declining sales volumes</a:t>
            </a:r>
          </a:p>
        </p:txBody>
      </p:sp>
      <p:sp>
        <p:nvSpPr>
          <p:cNvPr id="2" name="Platshållare för innehåll 1">
            <a:extLst>
              <a:ext uri="{FF2B5EF4-FFF2-40B4-BE49-F238E27FC236}">
                <a16:creationId xmlns:a16="http://schemas.microsoft.com/office/drawing/2014/main" id="{09B7C6C8-AC5C-0C53-F0CB-A609277347F6}"/>
              </a:ext>
            </a:extLst>
          </p:cNvPr>
          <p:cNvSpPr>
            <a:spLocks noGrp="1"/>
          </p:cNvSpPr>
          <p:nvPr>
            <p:ph sz="half" idx="1"/>
          </p:nvPr>
        </p:nvSpPr>
        <p:spPr/>
        <p:txBody>
          <a:bodyPr/>
          <a:lstStyle/>
          <a:p>
            <a:r>
              <a:rPr lang="en-GB" dirty="0"/>
              <a:t>The forecast for the </a:t>
            </a:r>
            <a:r>
              <a:rPr lang="en-GB"/>
              <a:t>second quarter - </a:t>
            </a:r>
            <a:r>
              <a:rPr lang="en-US" dirty="0"/>
              <a:t>all sectors expect volume declines in Q2, with the exception of the rubber and plastics industry, which forecasts increasing sales volumes.</a:t>
            </a:r>
          </a:p>
          <a:p>
            <a:r>
              <a:rPr lang="en-GB" dirty="0"/>
              <a:t>Many companies express considerable uncertainty regarding future market conditions. </a:t>
            </a:r>
            <a:endParaRPr lang="sv-SE" dirty="0"/>
          </a:p>
          <a:p>
            <a:r>
              <a:rPr lang="en-GB" dirty="0"/>
              <a:t>IKEM companies expect a slight decline in volumes for the full year 2026.</a:t>
            </a:r>
            <a:endParaRPr lang="sv-SE" dirty="0"/>
          </a:p>
          <a:p>
            <a:pPr marL="0" indent="0">
              <a:buNone/>
            </a:pPr>
            <a:endParaRPr lang="sv-SE" dirty="0"/>
          </a:p>
        </p:txBody>
      </p:sp>
      <p:pic>
        <p:nvPicPr>
          <p:cNvPr id="7" name="Platshållare för innehåll 6">
            <a:extLst>
              <a:ext uri="{FF2B5EF4-FFF2-40B4-BE49-F238E27FC236}">
                <a16:creationId xmlns:a16="http://schemas.microsoft.com/office/drawing/2014/main" id="{01241BB5-F41F-D081-71F2-5ADE4449128B}"/>
              </a:ext>
            </a:extLst>
          </p:cNvPr>
          <p:cNvPicPr>
            <a:picLocks noGrp="1" noChangeAspect="1"/>
          </p:cNvPicPr>
          <p:nvPr>
            <p:ph sz="half" idx="2"/>
          </p:nvPr>
        </p:nvPicPr>
        <p:blipFill>
          <a:blip r:embed="rId3"/>
          <a:stretch>
            <a:fillRect/>
          </a:stretch>
        </p:blipFill>
        <p:spPr>
          <a:xfrm>
            <a:off x="8394854" y="1921851"/>
            <a:ext cx="1007735" cy="3586852"/>
          </a:xfrm>
          <a:prstGeom prst="rect">
            <a:avLst/>
          </a:prstGeom>
        </p:spPr>
      </p:pic>
      <p:sp>
        <p:nvSpPr>
          <p:cNvPr id="6" name="Platshållare för bildnummer 5">
            <a:extLst>
              <a:ext uri="{FF2B5EF4-FFF2-40B4-BE49-F238E27FC236}">
                <a16:creationId xmlns:a16="http://schemas.microsoft.com/office/drawing/2014/main" id="{6ECA34DA-992D-2706-BE4E-5EC0AB0E975C}"/>
              </a:ext>
            </a:extLst>
          </p:cNvPr>
          <p:cNvSpPr>
            <a:spLocks noGrp="1"/>
          </p:cNvSpPr>
          <p:nvPr>
            <p:ph type="sldNum" sz="quarter" idx="12"/>
          </p:nvPr>
        </p:nvSpPr>
        <p:spPr/>
        <p:txBody>
          <a:bodyPr anchor="ctr">
            <a:normAutofit/>
          </a:bodyPr>
          <a:lstStyle/>
          <a:p>
            <a:pPr>
              <a:spcAft>
                <a:spcPts val="600"/>
              </a:spcAft>
            </a:pPr>
            <a:fld id="{392BA5CC-A998-A240-AC5F-80A1091774E7}" type="slidenum">
              <a:rPr lang="sv-SE" smtClean="0"/>
              <a:pPr>
                <a:spcAft>
                  <a:spcPts val="600"/>
                </a:spcAft>
              </a:pPr>
              <a:t>5</a:t>
            </a:fld>
            <a:endParaRPr lang="sv-SE"/>
          </a:p>
        </p:txBody>
      </p:sp>
      <p:sp>
        <p:nvSpPr>
          <p:cNvPr id="9" name="textruta 8">
            <a:extLst>
              <a:ext uri="{FF2B5EF4-FFF2-40B4-BE49-F238E27FC236}">
                <a16:creationId xmlns:a16="http://schemas.microsoft.com/office/drawing/2014/main" id="{D5B7BC54-1188-F569-FE56-49BFC1F3F498}"/>
              </a:ext>
            </a:extLst>
          </p:cNvPr>
          <p:cNvSpPr txBox="1"/>
          <p:nvPr/>
        </p:nvSpPr>
        <p:spPr>
          <a:xfrm>
            <a:off x="6624582" y="5801779"/>
            <a:ext cx="4251485" cy="461665"/>
          </a:xfrm>
          <a:prstGeom prst="rect">
            <a:avLst/>
          </a:prstGeom>
          <a:noFill/>
        </p:spPr>
        <p:txBody>
          <a:bodyPr wrap="none" rtlCol="0">
            <a:spAutoFit/>
          </a:bodyPr>
          <a:lstStyle/>
          <a:p>
            <a:r>
              <a:rPr lang="en-US" sz="800" dirty="0"/>
              <a:t>Forecast for future sales, 3 months</a:t>
            </a:r>
          </a:p>
          <a:p>
            <a:r>
              <a:rPr lang="en-US" sz="800" dirty="0"/>
              <a:t>Companies’ Q1 forecast for total sales volumes (domestic market and exports) stands at 91.</a:t>
            </a:r>
          </a:p>
          <a:p>
            <a:r>
              <a:rPr lang="en-US" sz="800" dirty="0"/>
              <a:t>Index 100 = neutral development, volume year-on-year. Source: IKEM.</a:t>
            </a:r>
          </a:p>
        </p:txBody>
      </p:sp>
      <p:sp>
        <p:nvSpPr>
          <p:cNvPr id="3" name="Footer Placeholder 3">
            <a:extLst>
              <a:ext uri="{FF2B5EF4-FFF2-40B4-BE49-F238E27FC236}">
                <a16:creationId xmlns:a16="http://schemas.microsoft.com/office/drawing/2014/main" id="{70621FF2-F0E6-FA6E-DC0B-6E2FE505CC5B}"/>
              </a:ext>
            </a:extLst>
          </p:cNvPr>
          <p:cNvSpPr>
            <a:spLocks noGrp="1"/>
          </p:cNvSpPr>
          <p:nvPr>
            <p:ph type="ftr" sz="quarter" idx="11"/>
          </p:nvPr>
        </p:nvSpPr>
        <p:spPr>
          <a:xfrm>
            <a:off x="1090863" y="6401222"/>
            <a:ext cx="4114800" cy="210705"/>
          </a:xfrm>
        </p:spPr>
        <p:txBody>
          <a:bodyPr anchor="ctr">
            <a:normAutofit/>
          </a:bodyPr>
          <a:lstStyle/>
          <a:p>
            <a:pPr>
              <a:spcAft>
                <a:spcPts val="600"/>
              </a:spcAft>
            </a:pPr>
            <a:r>
              <a:rPr lang="sv-SE" dirty="0"/>
              <a:t>IKEM Industrial Barometer Q1 2026</a:t>
            </a:r>
          </a:p>
        </p:txBody>
      </p:sp>
    </p:spTree>
    <p:extLst>
      <p:ext uri="{BB962C8B-B14F-4D97-AF65-F5344CB8AC3E}">
        <p14:creationId xmlns:p14="http://schemas.microsoft.com/office/powerpoint/2010/main" val="283466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6A71847E-8B4F-78B9-4708-D784C0248351}"/>
              </a:ext>
            </a:extLst>
          </p:cNvPr>
          <p:cNvSpPr>
            <a:spLocks noGrp="1"/>
          </p:cNvSpPr>
          <p:nvPr>
            <p:ph idx="1"/>
          </p:nvPr>
        </p:nvSpPr>
        <p:spPr>
          <a:xfrm>
            <a:off x="588000" y="3709851"/>
            <a:ext cx="10061415" cy="2427314"/>
          </a:xfrm>
        </p:spPr>
        <p:txBody>
          <a:bodyPr/>
          <a:lstStyle/>
          <a:p>
            <a:pPr marL="0" indent="0">
              <a:buNone/>
            </a:pPr>
            <a:r>
              <a:rPr lang="sv-SE" sz="1400" b="1" dirty="0" err="1"/>
              <a:t>About</a:t>
            </a:r>
            <a:r>
              <a:rPr lang="sv-SE" sz="1400" b="1" dirty="0"/>
              <a:t> </a:t>
            </a:r>
            <a:r>
              <a:rPr lang="sv-SE" sz="1400" b="1" dirty="0" err="1"/>
              <a:t>IKEM:s</a:t>
            </a:r>
            <a:r>
              <a:rPr lang="sv-SE" sz="1400" b="1" dirty="0"/>
              <a:t> Industrial Barometer</a:t>
            </a:r>
          </a:p>
          <a:p>
            <a:pPr marL="0" indent="0">
              <a:buNone/>
            </a:pPr>
            <a:r>
              <a:rPr lang="en-GB" sz="1200" dirty="0"/>
              <a:t>IKEM’s Industrial Barometer is based on a recurring quarterly survey of member companies. The chemical, plastics and rubber industries are energy‑intensive and sensitive to economic cycles. Positioned early in the value chain, they manufacture intermediate goods for the rest of the industrial sector. As a result, shifts in macroeconomic conditions tend to be felt early by companies in these industries.</a:t>
            </a:r>
            <a:br>
              <a:rPr lang="en-GB" sz="1200" dirty="0"/>
            </a:br>
            <a:r>
              <a:rPr lang="en-GB" sz="1200" dirty="0"/>
              <a:t>The Industrial Barometer is compiled by IKEM’s Chief Economist, Carl Eckerdal. The barometer has tracked developments since 2016 and is published quarterly.</a:t>
            </a:r>
            <a:endParaRPr lang="sv-SE" sz="1200" dirty="0"/>
          </a:p>
          <a:p>
            <a:pPr marL="0" indent="0">
              <a:buNone/>
            </a:pPr>
            <a:r>
              <a:rPr lang="en-GB" sz="1200" dirty="0"/>
              <a:t>The data for this report was collected between 5 January and 5 February 2026 and is based on responses from 120 companies with a combined turnover of SEK 450 billion in 2025, corresponding to approximately 74 percent of the industry’s total turnover. All responses are weighted according to company turnover. Total development is weighted by each sub‑industry’s share of total value added in the previous financial year.</a:t>
            </a:r>
            <a:endParaRPr lang="sv-SE" sz="1200" dirty="0"/>
          </a:p>
          <a:p>
            <a:pPr marL="0" indent="0">
              <a:buNone/>
            </a:pPr>
            <a:r>
              <a:rPr lang="en-GB" sz="1200" dirty="0"/>
              <a:t>Do you have questions about the Industrial Barometer? Please contact Carl Eckerdal, Chief Economist, at carl.eckerdal@ikem.se or +46 (0)70‑497 11 98.</a:t>
            </a:r>
            <a:endParaRPr lang="sv-SE" sz="1200" dirty="0"/>
          </a:p>
          <a:p>
            <a:endParaRPr lang="sv-SE" dirty="0"/>
          </a:p>
        </p:txBody>
      </p:sp>
      <p:sp>
        <p:nvSpPr>
          <p:cNvPr id="3" name="Platshållare för bildnummer 2">
            <a:extLst>
              <a:ext uri="{FF2B5EF4-FFF2-40B4-BE49-F238E27FC236}">
                <a16:creationId xmlns:a16="http://schemas.microsoft.com/office/drawing/2014/main" id="{B878AD2A-5735-18E3-95FA-E5B06ED2EB4D}"/>
              </a:ext>
            </a:extLst>
          </p:cNvPr>
          <p:cNvSpPr>
            <a:spLocks noGrp="1"/>
          </p:cNvSpPr>
          <p:nvPr>
            <p:ph type="sldNum" sz="quarter" idx="12"/>
          </p:nvPr>
        </p:nvSpPr>
        <p:spPr/>
        <p:txBody>
          <a:bodyPr/>
          <a:lstStyle/>
          <a:p>
            <a:fld id="{392BA5CC-A998-A240-AC5F-80A1091774E7}" type="slidenum">
              <a:rPr lang="sv-SE" smtClean="0"/>
              <a:pPr/>
              <a:t>6</a:t>
            </a:fld>
            <a:endParaRPr lang="sv-SE"/>
          </a:p>
        </p:txBody>
      </p:sp>
    </p:spTree>
    <p:extLst>
      <p:ext uri="{BB962C8B-B14F-4D97-AF65-F5344CB8AC3E}">
        <p14:creationId xmlns:p14="http://schemas.microsoft.com/office/powerpoint/2010/main" val="177860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27205"/>
      </p:ext>
    </p:extLst>
  </p:cSld>
  <p:clrMapOvr>
    <a:masterClrMapping/>
  </p:clrMapOvr>
</p:sld>
</file>

<file path=ppt/theme/theme1.xml><?xml version="1.0" encoding="utf-8"?>
<a:theme xmlns:a="http://schemas.openxmlformats.org/drawingml/2006/main" name="IKEM ljus">
  <a:themeElements>
    <a:clrScheme name="IKEM ljus">
      <a:dk1>
        <a:srgbClr val="000000"/>
      </a:dk1>
      <a:lt1>
        <a:srgbClr val="FFFFFF"/>
      </a:lt1>
      <a:dk2>
        <a:srgbClr val="2E363C"/>
      </a:dk2>
      <a:lt2>
        <a:srgbClr val="F3F2F0"/>
      </a:lt2>
      <a:accent1>
        <a:srgbClr val="164D44"/>
      </a:accent1>
      <a:accent2>
        <a:srgbClr val="138571"/>
      </a:accent2>
      <a:accent3>
        <a:srgbClr val="C5F375"/>
      </a:accent3>
      <a:accent4>
        <a:srgbClr val="00B299"/>
      </a:accent4>
      <a:accent5>
        <a:srgbClr val="5B0336"/>
      </a:accent5>
      <a:accent6>
        <a:srgbClr val="FFE1D6"/>
      </a:accent6>
      <a:hlink>
        <a:srgbClr val="C5F475"/>
      </a:hlink>
      <a:folHlink>
        <a:srgbClr val="00B299"/>
      </a:folHlink>
    </a:clrScheme>
    <a:fontScheme name="IKEM">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sz="14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M_Mall_Final" id="{11568D37-5E67-6B4D-A13B-8DA16534C15A}" vid="{F20F4A52-62E5-C049-A49A-44FF2DE62111}"/>
    </a:ext>
  </a:extLst>
</a:theme>
</file>

<file path=ppt/theme/theme2.xml><?xml version="1.0" encoding="utf-8"?>
<a:theme xmlns:a="http://schemas.openxmlformats.org/drawingml/2006/main" name="IKEM mörkgrön">
  <a:themeElements>
    <a:clrScheme name="IKEM_02_Grön">
      <a:dk1>
        <a:srgbClr val="000000"/>
      </a:dk1>
      <a:lt1>
        <a:srgbClr val="FFFFFF"/>
      </a:lt1>
      <a:dk2>
        <a:srgbClr val="164D44"/>
      </a:dk2>
      <a:lt2>
        <a:srgbClr val="F3F2F0"/>
      </a:lt2>
      <a:accent1>
        <a:srgbClr val="C4F374"/>
      </a:accent1>
      <a:accent2>
        <a:srgbClr val="138571"/>
      </a:accent2>
      <a:accent3>
        <a:srgbClr val="00B299"/>
      </a:accent3>
      <a:accent4>
        <a:srgbClr val="5B0236"/>
      </a:accent4>
      <a:accent5>
        <a:srgbClr val="FFE1D6"/>
      </a:accent5>
      <a:accent6>
        <a:srgbClr val="FFFFFF"/>
      </a:accent6>
      <a:hlink>
        <a:srgbClr val="C5F475"/>
      </a:hlink>
      <a:folHlink>
        <a:srgbClr val="00B299"/>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sz="1400"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M_Mall_Final" id="{11568D37-5E67-6B4D-A13B-8DA16534C15A}" vid="{576F740B-7E34-7545-823A-9FB61BD8FE7A}"/>
    </a:ext>
  </a:extLst>
</a:theme>
</file>

<file path=ppt/theme/theme3.xml><?xml version="1.0" encoding="utf-8"?>
<a:theme xmlns:a="http://schemas.openxmlformats.org/drawingml/2006/main" name="Office-tema">
  <a:themeElements>
    <a:clrScheme name="IKEM ljus">
      <a:dk1>
        <a:srgbClr val="000000"/>
      </a:dk1>
      <a:lt1>
        <a:srgbClr val="FFFFFF"/>
      </a:lt1>
      <a:dk2>
        <a:srgbClr val="2E363C"/>
      </a:dk2>
      <a:lt2>
        <a:srgbClr val="F3F2F0"/>
      </a:lt2>
      <a:accent1>
        <a:srgbClr val="164D44"/>
      </a:accent1>
      <a:accent2>
        <a:srgbClr val="138571"/>
      </a:accent2>
      <a:accent3>
        <a:srgbClr val="C5F375"/>
      </a:accent3>
      <a:accent4>
        <a:srgbClr val="00B299"/>
      </a:accent4>
      <a:accent5>
        <a:srgbClr val="5B0336"/>
      </a:accent5>
      <a:accent6>
        <a:srgbClr val="FFE1D6"/>
      </a:accent6>
      <a:hlink>
        <a:srgbClr val="C5F475"/>
      </a:hlink>
      <a:folHlink>
        <a:srgbClr val="00B299"/>
      </a:folHlink>
    </a:clrScheme>
    <a:fontScheme name="IKEM">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IKEM ljus">
      <a:dk1>
        <a:srgbClr val="000000"/>
      </a:dk1>
      <a:lt1>
        <a:srgbClr val="FFFFFF"/>
      </a:lt1>
      <a:dk2>
        <a:srgbClr val="2E363C"/>
      </a:dk2>
      <a:lt2>
        <a:srgbClr val="F3F2F0"/>
      </a:lt2>
      <a:accent1>
        <a:srgbClr val="164D44"/>
      </a:accent1>
      <a:accent2>
        <a:srgbClr val="138571"/>
      </a:accent2>
      <a:accent3>
        <a:srgbClr val="C5F375"/>
      </a:accent3>
      <a:accent4>
        <a:srgbClr val="00B299"/>
      </a:accent4>
      <a:accent5>
        <a:srgbClr val="5B0336"/>
      </a:accent5>
      <a:accent6>
        <a:srgbClr val="FFE1D6"/>
      </a:accent6>
      <a:hlink>
        <a:srgbClr val="C5F475"/>
      </a:hlink>
      <a:folHlink>
        <a:srgbClr val="00B299"/>
      </a:folHlink>
    </a:clrScheme>
    <a:fontScheme name="IKEM">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0163AE-EC6D-DD41-A604-91162E469473}">
  <we:reference id="b140c5b2-a01b-4b34-99db-bcbaa712ea06" version="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18AB737B</Template>
  <TotalTime>109</TotalTime>
  <Words>1286</Words>
  <Application>Microsoft Office PowerPoint</Application>
  <PresentationFormat>Bredbild</PresentationFormat>
  <Paragraphs>59</Paragraphs>
  <Slides>7</Slides>
  <Notes>4</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7</vt:i4>
      </vt:variant>
    </vt:vector>
  </HeadingPairs>
  <TitlesOfParts>
    <vt:vector size="11" baseType="lpstr">
      <vt:lpstr>Aptos</vt:lpstr>
      <vt:lpstr>Arial</vt:lpstr>
      <vt:lpstr>IKEM ljus</vt:lpstr>
      <vt:lpstr>IKEM mörkgrön</vt:lpstr>
      <vt:lpstr>Industrial Barometer Q1 2026</vt:lpstr>
      <vt:lpstr>As expected, sales developed weakly</vt:lpstr>
      <vt:lpstr>Soaring cost increases are the quarter’s major event</vt:lpstr>
      <vt:lpstr>Lower profitability than last year</vt:lpstr>
      <vt:lpstr>Forecast for Q2 still points to declining sales volumes</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Jenny Engdahl Westbratt</dc:creator>
  <cp:lastModifiedBy>Elisabeth Brodin Karlsson</cp:lastModifiedBy>
  <cp:revision>9</cp:revision>
  <dcterms:created xsi:type="dcterms:W3CDTF">2026-05-13T11:30:48Z</dcterms:created>
  <dcterms:modified xsi:type="dcterms:W3CDTF">2026-05-21T07:41:06Z</dcterms:modified>
</cp:coreProperties>
</file>