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9" r:id="rId2"/>
  </p:sldMasterIdLst>
  <p:notesMasterIdLst>
    <p:notesMasterId r:id="rId10"/>
  </p:notesMasterIdLst>
  <p:handoutMasterIdLst>
    <p:handoutMasterId r:id="rId11"/>
  </p:handoutMasterIdLst>
  <p:sldIdLst>
    <p:sldId id="267" r:id="rId3"/>
    <p:sldId id="276" r:id="rId4"/>
    <p:sldId id="275" r:id="rId5"/>
    <p:sldId id="270" r:id="rId6"/>
    <p:sldId id="271" r:id="rId7"/>
    <p:sldId id="272" r:id="rId8"/>
    <p:sldId id="269"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4E505-F54D-D040-8400-04B665E5EE3E}" v="2" dt="2026-08-28T06:18:09.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00"/>
    <p:restoredTop sz="94384" autoAdjust="0"/>
  </p:normalViewPr>
  <p:slideViewPr>
    <p:cSldViewPr snapToGrid="0">
      <p:cViewPr varScale="1">
        <p:scale>
          <a:sx n="115" d="100"/>
          <a:sy n="115" d="100"/>
        </p:scale>
        <p:origin x="1272"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us Isaksson" userId="46675bbc-a595-423e-b84f-f48a20081d3d" providerId="ADAL" clId="{82C25EB6-9DBA-5444-BEA5-49E5926CC0C3}"/>
    <pc:docChg chg="modSld">
      <pc:chgData name="Linus Isaksson" userId="46675bbc-a595-423e-b84f-f48a20081d3d" providerId="ADAL" clId="{82C25EB6-9DBA-5444-BEA5-49E5926CC0C3}" dt="2026-08-28T06:18:09.006" v="4" actId="14826"/>
      <pc:docMkLst>
        <pc:docMk/>
      </pc:docMkLst>
      <pc:sldChg chg="modSp">
        <pc:chgData name="Linus Isaksson" userId="46675bbc-a595-423e-b84f-f48a20081d3d" providerId="ADAL" clId="{82C25EB6-9DBA-5444-BEA5-49E5926CC0C3}" dt="2026-08-28T06:18:09.006" v="4" actId="14826"/>
        <pc:sldMkLst>
          <pc:docMk/>
          <pc:sldMk cId="1899864365" sldId="270"/>
        </pc:sldMkLst>
        <pc:picChg chg="mod">
          <ac:chgData name="Linus Isaksson" userId="46675bbc-a595-423e-b84f-f48a20081d3d" providerId="ADAL" clId="{82C25EB6-9DBA-5444-BEA5-49E5926CC0C3}" dt="2026-08-28T06:18:09.006" v="4" actId="14826"/>
          <ac:picMkLst>
            <pc:docMk/>
            <pc:sldMk cId="1899864365" sldId="270"/>
            <ac:picMk id="2" creationId="{3E875384-0F9D-F9EE-B345-A69F671F818E}"/>
          </ac:picMkLst>
        </pc:picChg>
        <pc:picChg chg="mod">
          <ac:chgData name="Linus Isaksson" userId="46675bbc-a595-423e-b84f-f48a20081d3d" providerId="ADAL" clId="{82C25EB6-9DBA-5444-BEA5-49E5926CC0C3}" dt="2026-08-28T06:18:01.319" v="3" actId="14826"/>
          <ac:picMkLst>
            <pc:docMk/>
            <pc:sldMk cId="1899864365" sldId="270"/>
            <ac:picMk id="14" creationId="{00000000-0000-0000-0000-000000000000}"/>
          </ac:picMkLst>
        </pc:picChg>
      </pc:sldChg>
      <pc:sldChg chg="modSp mod">
        <pc:chgData name="Linus Isaksson" userId="46675bbc-a595-423e-b84f-f48a20081d3d" providerId="ADAL" clId="{82C25EB6-9DBA-5444-BEA5-49E5926CC0C3}" dt="2026-08-28T06:17:41.140" v="2" actId="255"/>
        <pc:sldMkLst>
          <pc:docMk/>
          <pc:sldMk cId="1778606818" sldId="272"/>
        </pc:sldMkLst>
        <pc:spChg chg="mod">
          <ac:chgData name="Linus Isaksson" userId="46675bbc-a595-423e-b84f-f48a20081d3d" providerId="ADAL" clId="{82C25EB6-9DBA-5444-BEA5-49E5926CC0C3}" dt="2026-08-28T06:17:41.140" v="2" actId="255"/>
          <ac:spMkLst>
            <pc:docMk/>
            <pc:sldMk cId="1778606818" sldId="272"/>
            <ac:spMk id="7" creationId="{6A71847E-8B4F-78B9-4708-D784C0248351}"/>
          </ac:spMkLst>
        </pc:spChg>
      </pc:sldChg>
      <pc:sldChg chg="modSp mod">
        <pc:chgData name="Linus Isaksson" userId="46675bbc-a595-423e-b84f-f48a20081d3d" providerId="ADAL" clId="{82C25EB6-9DBA-5444-BEA5-49E5926CC0C3}" dt="2026-08-28T06:10:14.727" v="0" actId="14100"/>
        <pc:sldMkLst>
          <pc:docMk/>
          <pc:sldMk cId="2553751845" sldId="275"/>
        </pc:sldMkLst>
        <pc:picChg chg="mod">
          <ac:chgData name="Linus Isaksson" userId="46675bbc-a595-423e-b84f-f48a20081d3d" providerId="ADAL" clId="{82C25EB6-9DBA-5444-BEA5-49E5926CC0C3}" dt="2026-08-28T06:10:14.727" v="0" actId="14100"/>
          <ac:picMkLst>
            <pc:docMk/>
            <pc:sldMk cId="2553751845" sldId="275"/>
            <ac:picMk id="21"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BF72C69A-60C9-0FB3-1AC4-C87068B79E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2AD2460-3BB5-E61B-A405-2A5EA8A9B0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5B4303A-1448-4BB2-824C-65777CAC8A29}" type="datetimeFigureOut">
              <a:rPr lang="sv-SE" smtClean="0"/>
              <a:t>2026-08-28</a:t>
            </a:fld>
            <a:endParaRPr lang="sv-SE"/>
          </a:p>
        </p:txBody>
      </p:sp>
      <p:sp>
        <p:nvSpPr>
          <p:cNvPr id="4" name="Platshållare för sidfot 3">
            <a:extLst>
              <a:ext uri="{FF2B5EF4-FFF2-40B4-BE49-F238E27FC236}">
                <a16:creationId xmlns:a16="http://schemas.microsoft.com/office/drawing/2014/main" id="{2C2D807B-3E5D-7A8C-4DA3-B59DE4B135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E23F26F6-25FA-FC0A-C384-5669FA965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99E406-567E-42A7-B6DC-30FC09FAE8F2}" type="slidenum">
              <a:rPr lang="sv-SE" smtClean="0"/>
              <a:t>‹#›</a:t>
            </a:fld>
            <a:endParaRPr lang="sv-SE"/>
          </a:p>
        </p:txBody>
      </p:sp>
    </p:spTree>
    <p:extLst>
      <p:ext uri="{BB962C8B-B14F-4D97-AF65-F5344CB8AC3E}">
        <p14:creationId xmlns:p14="http://schemas.microsoft.com/office/powerpoint/2010/main" val="40660683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CA8D5-2105-DD4F-9FAC-9F3D99C17DCD}" type="datetimeFigureOut">
              <a:rPr lang="sv-SE" smtClean="0"/>
              <a:t>2026-08-28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94980-51BB-3840-B42A-540E295A2DC9}" type="slidenum">
              <a:rPr lang="sv-SE" smtClean="0"/>
              <a:t>‹#›</a:t>
            </a:fld>
            <a:endParaRPr lang="sv-SE"/>
          </a:p>
        </p:txBody>
      </p:sp>
    </p:spTree>
    <p:extLst>
      <p:ext uri="{BB962C8B-B14F-4D97-AF65-F5344CB8AC3E}">
        <p14:creationId xmlns:p14="http://schemas.microsoft.com/office/powerpoint/2010/main" val="2356324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Vi börjar med helhetsbilden. IKEM-industrin fortsatte att utvecklas svagt under det andra kvartalet. Leveransindex landade på 92, och eftersom 100 betyder oförändrat innebär det minskade volymer jämfört med för ett år sedan. Det här var i stort sett vad medlemsföretagen själva förutsåg i förra kvartalets barometer.</a:t>
            </a:r>
          </a:p>
          <a:p>
            <a:r>
              <a:rPr lang="sv-SE"/>
              <a:t>Men totalsiffran är bara halva historien. Bakom den döljer sig en tudelad bild. Plast och gummi går mot strömmen med index 121 – en tydlig volymökning. Kemi och raffinaderi ligger på 83 och läkemedel på 77. Det är de två senare som drar ner helheten.</a:t>
            </a:r>
          </a:p>
          <a:p>
            <a:r>
              <a:rPr lang="sv-SE"/>
              <a:t>Varför ser det ut så här? För läkemedel talar mycket för strukturella faktorer snarare än konjunktur – men barometern ger oss inte svaret. För plast, kemi och raffinaderi är konjunkturkopplingen tydligare, samtidigt som de gick åt olika håll i kvartalet. Konjunkturen förklarar alltså bara en del.</a:t>
            </a:r>
          </a:p>
          <a:p>
            <a:r>
              <a:rPr lang="sv-SE"/>
              <a:t>Värt att nämna: 74 procent av företagen tyckte att kvartalet blev som väntat. Plastindustrin är undantaget – där uppgav 64 procent att det gick bättre än de själva trodde. Det är kvartalets positiva överraskning.</a:t>
            </a:r>
          </a:p>
        </p:txBody>
      </p:sp>
      <p:sp>
        <p:nvSpPr>
          <p:cNvPr id="4" name="Platshållare för bildnummer 3"/>
          <p:cNvSpPr>
            <a:spLocks noGrp="1"/>
          </p:cNvSpPr>
          <p:nvPr>
            <p:ph type="sldNum" sz="quarter" idx="5"/>
          </p:nvPr>
        </p:nvSpPr>
        <p:spPr/>
        <p:txBody>
          <a:bodyPr/>
          <a:lstStyle/>
          <a:p>
            <a:fld id="{24694980-51BB-3840-B42A-540E295A2DC9}" type="slidenum">
              <a:rPr lang="sv-SE" smtClean="0"/>
              <a:t>2</a:t>
            </a:fld>
            <a:endParaRPr lang="sv-SE"/>
          </a:p>
        </p:txBody>
      </p:sp>
    </p:spTree>
    <p:extLst>
      <p:ext uri="{BB962C8B-B14F-4D97-AF65-F5344CB8AC3E}">
        <p14:creationId xmlns:p14="http://schemas.microsoft.com/office/powerpoint/2010/main" val="3802286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Så över till kostnadssidan, och där är bilden entydig. Den energidrivna kostnadsinflationen som utlöstes av kriget i Mellanöstern blev ännu tydligare under Q2, och den träffade samtliga delbranscher.</a:t>
            </a:r>
          </a:p>
          <a:p>
            <a:r>
              <a:rPr lang="sv-SE"/>
              <a:t>På totalnivå hamnade rå- och insatsvaror på 135, energi på 129 och transporter på 128. Hårdast tryck mötte kemi och raffinaderi, med råvaruindex 147.</a:t>
            </a:r>
          </a:p>
          <a:p>
            <a:r>
              <a:rPr lang="sv-SE"/>
              <a:t>Men titta på kurvan längst till höger – prognosen för Q3 ser klart ljusare ut. Efter en period med stabilare råoljepris spås råvaruindex falla till 108. Kostnaderna stiger alltså fortfarande, men i betydligt försiktigare takt. Den viktiga brasklappen är att prognosen är högst osäker; energipriserna hänger direkt på hur konflikten i Mellanöstern utvecklas.</a:t>
            </a:r>
          </a:p>
        </p:txBody>
      </p:sp>
      <p:sp>
        <p:nvSpPr>
          <p:cNvPr id="4" name="Platshållare för bildnummer 3"/>
          <p:cNvSpPr>
            <a:spLocks noGrp="1"/>
          </p:cNvSpPr>
          <p:nvPr>
            <p:ph type="sldNum" sz="quarter" idx="5"/>
          </p:nvPr>
        </p:nvSpPr>
        <p:spPr/>
        <p:txBody>
          <a:bodyPr/>
          <a:lstStyle/>
          <a:p>
            <a:fld id="{24694980-51BB-3840-B42A-540E295A2DC9}" type="slidenum">
              <a:rPr lang="sv-SE" smtClean="0"/>
              <a:t>3</a:t>
            </a:fld>
            <a:endParaRPr lang="sv-SE"/>
          </a:p>
        </p:txBody>
      </p:sp>
    </p:spTree>
    <p:extLst>
      <p:ext uri="{BB962C8B-B14F-4D97-AF65-F5344CB8AC3E}">
        <p14:creationId xmlns:p14="http://schemas.microsoft.com/office/powerpoint/2010/main" val="357291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Här är kanske kvartalets mest överraskande siffra. Trots att kostnaderna sköt i höjden under Q2 landade det samlade lönsamhetsindexet på exakt 100 – alltså oförändrad lönsamhet jämfört med för ett år sedan. Företagen har helt enkelt lyckats föra vidare kostnaderna, eller kompensera på annat sätt.</a:t>
            </a:r>
          </a:p>
          <a:p>
            <a:r>
              <a:rPr lang="sv-SE"/>
              <a:t>Men totalsiffran döljer stora skillnader. Kemi och raffinaderi mötte det absolut hårdaste kostnadstrycket – råvarorna upp till index 147 – och stärkte ändå lönsamheten till 119. Plast och gummi ligger på 110. Läkemedel drar åt andra hållet, med 77.</a:t>
            </a:r>
          </a:p>
          <a:p>
            <a:r>
              <a:rPr lang="sv-SE"/>
              <a:t>Titta också på investeringarna: index 97, alltså strax under neutral nivå. Plast och gummi investerar mer än i fjol med 109, medan kemi och raffinaderi håller igen på 89. Det säger något om var framtidstron finns just nu.</a:t>
            </a:r>
          </a:p>
          <a:p>
            <a:r>
              <a:rPr lang="sv-SE"/>
              <a:t>Sammanfattningsvis: lönsamheten står stilla på ytan, men under ytan går delbranscherna åt olika håll. Och eftersom kostnadsprognosen ljusnar inför Q3 finns här en möjlig ljuspunkt – om volymerna vänder.</a:t>
            </a:r>
          </a:p>
        </p:txBody>
      </p:sp>
      <p:sp>
        <p:nvSpPr>
          <p:cNvPr id="4" name="Platshållare för bildnummer 3"/>
          <p:cNvSpPr>
            <a:spLocks noGrp="1"/>
          </p:cNvSpPr>
          <p:nvPr>
            <p:ph type="sldNum" sz="quarter" idx="5"/>
          </p:nvPr>
        </p:nvSpPr>
        <p:spPr/>
        <p:txBody>
          <a:bodyPr/>
          <a:lstStyle/>
          <a:p>
            <a:fld id="{24694980-51BB-3840-B42A-540E295A2DC9}" type="slidenum">
              <a:rPr lang="sv-SE" smtClean="0"/>
              <a:t>4</a:t>
            </a:fld>
            <a:endParaRPr lang="sv-SE"/>
          </a:p>
        </p:txBody>
      </p:sp>
    </p:spTree>
    <p:extLst>
      <p:ext uri="{BB962C8B-B14F-4D97-AF65-F5344CB8AC3E}">
        <p14:creationId xmlns:p14="http://schemas.microsoft.com/office/powerpoint/2010/main" val="1763820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Vi avslutar med blicken framåt. Den försiktiga optimism vi kunde ana under Q2, framför allt hos plast- och gummiindustrin, håller inte i sig när företagen blickar mot det tredje kvartalet.</a:t>
            </a:r>
          </a:p>
          <a:p>
            <a:r>
              <a:rPr lang="sv-SE"/>
              <a:t>Prognosindexet landar på 87, alltså tydligt vikande produktionsvolymer. Plast och gummi räknar med oförändrad produktion efter det starka kvartalet, kemi och raffinaderi ligger på 86 och läkemedel på 77. Ingen delbransch spår alltså tillväxt.</a:t>
            </a:r>
          </a:p>
          <a:p>
            <a:r>
              <a:rPr lang="sv-SE"/>
              <a:t>Det finns ändå en lättnad på kostnadssidan. Priserna på rå- och insatsvaror väntas gå från 135 ner mot 108 och energipriserna mot 112. Kostnaderna stiger alltså fortfarande, men i klart lugnare takt. Reservationen är att den bilden hänger på hur konflikten i Mellanöstern utvecklas.</a:t>
            </a:r>
          </a:p>
          <a:p>
            <a:r>
              <a:rPr lang="sv-SE"/>
              <a:t>Även sysselsättningen väntas dämpas, med index 86. Slutsatsen jag vill lämna er med är gradvis stabilisering snarare än snabb vändning – en tydligare återhämtning ligger sannolikt först i början av 2027. Nu tar jag gärna frågor.</a:t>
            </a:r>
          </a:p>
        </p:txBody>
      </p:sp>
      <p:sp>
        <p:nvSpPr>
          <p:cNvPr id="4" name="Platshållare för bildnummer 3"/>
          <p:cNvSpPr>
            <a:spLocks noGrp="1"/>
          </p:cNvSpPr>
          <p:nvPr>
            <p:ph type="sldNum" sz="quarter" idx="5"/>
          </p:nvPr>
        </p:nvSpPr>
        <p:spPr/>
        <p:txBody>
          <a:bodyPr/>
          <a:lstStyle/>
          <a:p>
            <a:fld id="{24694980-51BB-3840-B42A-540E295A2DC9}" type="slidenum">
              <a:rPr lang="sv-SE" smtClean="0"/>
              <a:t>5</a:t>
            </a:fld>
            <a:endParaRPr lang="sv-SE"/>
          </a:p>
        </p:txBody>
      </p:sp>
    </p:spTree>
    <p:extLst>
      <p:ext uri="{BB962C8B-B14F-4D97-AF65-F5344CB8AC3E}">
        <p14:creationId xmlns:p14="http://schemas.microsoft.com/office/powerpoint/2010/main" val="1505396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10080625"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10080625"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1025763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7504351"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7504351"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78637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5400675"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5400675"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67383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587375" y="1916114"/>
            <a:ext cx="11017250" cy="3029960"/>
          </a:xfrm>
        </p:spPr>
        <p:txBody>
          <a:bodyP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a:p>
            <a:pPr lvl="1"/>
            <a:r>
              <a:rPr lang="sv-SE"/>
              <a:t>Nivå två</a:t>
            </a:r>
          </a:p>
        </p:txBody>
      </p:sp>
      <p:sp>
        <p:nvSpPr>
          <p:cNvPr id="9" name="Platshållare för bild 8">
            <a:extLst>
              <a:ext uri="{FF2B5EF4-FFF2-40B4-BE49-F238E27FC236}">
                <a16:creationId xmlns:a16="http://schemas.microsoft.com/office/drawing/2014/main" id="{0C1BE8C3-E8D8-EA93-5228-C9DA6989D22A}"/>
              </a:ext>
            </a:extLst>
          </p:cNvPr>
          <p:cNvSpPr>
            <a:spLocks noGrp="1"/>
          </p:cNvSpPr>
          <p:nvPr>
            <p:ph type="pic" sz="quarter" idx="14"/>
          </p:nvPr>
        </p:nvSpPr>
        <p:spPr>
          <a:xfrm>
            <a:off x="587375" y="5157338"/>
            <a:ext cx="972000" cy="972000"/>
          </a:xfrm>
          <a:prstGeom prst="ellipse">
            <a:avLst/>
          </a:prstGeom>
        </p:spPr>
        <p:txBody>
          <a:bodyPr/>
          <a:lstStyle/>
          <a:p>
            <a:r>
              <a:rPr lang="sv-SE"/>
              <a:t>Klicka på ikonen för att lägga till en bild</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654232" y="5157338"/>
            <a:ext cx="4332617" cy="972000"/>
          </a:xfrm>
        </p:spPr>
        <p:txBody>
          <a:bodyPr anchor="ctr">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Tree>
    <p:extLst>
      <p:ext uri="{BB962C8B-B14F-4D97-AF65-F5344CB8AC3E}">
        <p14:creationId xmlns:p14="http://schemas.microsoft.com/office/powerpoint/2010/main" val="1573676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1090863" y="1916114"/>
            <a:ext cx="10513762" cy="3029960"/>
          </a:xfrm>
        </p:spPr>
        <p:txBody>
          <a:bodyPr anchor="ct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090863" y="5339254"/>
            <a:ext cx="4332617" cy="790083"/>
          </a:xfrm>
        </p:spPr>
        <p:txBody>
          <a:bodyPr anchor="t">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
        <p:nvSpPr>
          <p:cNvPr id="2" name="Rektangel 1">
            <a:extLst>
              <a:ext uri="{FF2B5EF4-FFF2-40B4-BE49-F238E27FC236}">
                <a16:creationId xmlns:a16="http://schemas.microsoft.com/office/drawing/2014/main" id="{22E4235C-B598-2B64-7247-7052491F8267}"/>
              </a:ext>
            </a:extLst>
          </p:cNvPr>
          <p:cNvSpPr/>
          <p:nvPr userDrawn="1"/>
        </p:nvSpPr>
        <p:spPr>
          <a:xfrm>
            <a:off x="588000" y="1916113"/>
            <a:ext cx="105683" cy="302996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23903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D5B3D6-836A-8269-1434-AA52C2FACC8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365251C-F755-4F70-A28E-AE0E2851B534}"/>
              </a:ext>
            </a:extLst>
          </p:cNvPr>
          <p:cNvSpPr>
            <a:spLocks noGrp="1"/>
          </p:cNvSpPr>
          <p:nvPr>
            <p:ph type="dt" sz="half" idx="10"/>
          </p:nvPr>
        </p:nvSpPr>
        <p:spPr/>
        <p:txBody>
          <a:bodyPr/>
          <a:lstStyle/>
          <a:p>
            <a:fld id="{44738D61-3B0F-3540-8F5B-24D020FF7BE8}" type="datetime1">
              <a:rPr lang="sv-SE" smtClean="0"/>
              <a:t>2026-08-28</a:t>
            </a:fld>
            <a:endParaRPr lang="sv-SE"/>
          </a:p>
        </p:txBody>
      </p:sp>
      <p:sp>
        <p:nvSpPr>
          <p:cNvPr id="4" name="Platshållare för sidfot 3">
            <a:extLst>
              <a:ext uri="{FF2B5EF4-FFF2-40B4-BE49-F238E27FC236}">
                <a16:creationId xmlns:a16="http://schemas.microsoft.com/office/drawing/2014/main" id="{9057F71A-7654-902D-44CD-EF0A961A64AA}"/>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09B77236-87B5-187D-C0EA-03A01CFCECE2}"/>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974306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E2ECEA4-80A5-D2D2-8CC2-B7C737546EA0}"/>
              </a:ext>
            </a:extLst>
          </p:cNvPr>
          <p:cNvSpPr>
            <a:spLocks noGrp="1"/>
          </p:cNvSpPr>
          <p:nvPr>
            <p:ph type="dt" sz="half" idx="10"/>
          </p:nvPr>
        </p:nvSpPr>
        <p:spPr/>
        <p:txBody>
          <a:bodyPr/>
          <a:lstStyle/>
          <a:p>
            <a:fld id="{C7505F95-520F-8448-A5C8-CF543A6B33CB}" type="datetime1">
              <a:rPr lang="sv-SE" smtClean="0"/>
              <a:t>2026-08-28</a:t>
            </a:fld>
            <a:endParaRPr lang="sv-SE"/>
          </a:p>
        </p:txBody>
      </p:sp>
      <p:sp>
        <p:nvSpPr>
          <p:cNvPr id="3" name="Platshållare för sidfot 2">
            <a:extLst>
              <a:ext uri="{FF2B5EF4-FFF2-40B4-BE49-F238E27FC236}">
                <a16:creationId xmlns:a16="http://schemas.microsoft.com/office/drawing/2014/main" id="{32B91AE0-6780-7023-B5B1-0D8E434120E1}"/>
              </a:ext>
            </a:extLst>
          </p:cNvPr>
          <p:cNvSpPr>
            <a:spLocks noGrp="1"/>
          </p:cNvSpPr>
          <p:nvPr>
            <p:ph type="ftr" sz="quarter" idx="11"/>
          </p:nvPr>
        </p:nvSpPr>
        <p:spPr/>
        <p:txBody>
          <a:bodyPr/>
          <a:lstStyle/>
          <a:p>
            <a:r>
              <a:rPr lang="sv-SE"/>
              <a:t>IKEM Företagspresentation / Mall</a:t>
            </a:r>
          </a:p>
        </p:txBody>
      </p:sp>
      <p:sp>
        <p:nvSpPr>
          <p:cNvPr id="4" name="Platshållare för bildnummer 3">
            <a:extLst>
              <a:ext uri="{FF2B5EF4-FFF2-40B4-BE49-F238E27FC236}">
                <a16:creationId xmlns:a16="http://schemas.microsoft.com/office/drawing/2014/main" id="{442A86FA-BB42-E277-ABE3-8E04ADB9487E}"/>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807095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ck / Kontakta os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24E7F66-766F-E660-74C5-BAABAF293E76}"/>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1AC8AE58-F582-102C-B8CB-CB4352873FE7}"/>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FF33A4DC-D732-7E88-C432-32B06F331539}"/>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6" name="Rektangel 5">
            <a:extLst>
              <a:ext uri="{FF2B5EF4-FFF2-40B4-BE49-F238E27FC236}">
                <a16:creationId xmlns:a16="http://schemas.microsoft.com/office/drawing/2014/main" id="{0C6DF78D-9C0C-81CB-076C-2BBCB00B2E76}"/>
              </a:ext>
            </a:extLst>
          </p:cNvPr>
          <p:cNvSpPr/>
          <p:nvPr userDrawn="1"/>
        </p:nvSpPr>
        <p:spPr>
          <a:xfrm>
            <a:off x="588000" y="5486400"/>
            <a:ext cx="2496653" cy="642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nSpc>
                <a:spcPct val="100000"/>
              </a:lnSpc>
              <a:spcAft>
                <a:spcPts val="300"/>
              </a:spcAft>
            </a:pPr>
            <a:r>
              <a:rPr lang="sv-SE" sz="800" b="1">
                <a:solidFill>
                  <a:schemeClr val="tx1"/>
                </a:solidFill>
              </a:rPr>
              <a:t>IKEM – Innovations- och kemiindustrierna i Sverige</a:t>
            </a:r>
            <a:endParaRPr lang="sv-SE" sz="800">
              <a:solidFill>
                <a:schemeClr val="tx1"/>
              </a:solidFill>
            </a:endParaRPr>
          </a:p>
          <a:p>
            <a:pPr>
              <a:lnSpc>
                <a:spcPct val="100000"/>
              </a:lnSpc>
            </a:pPr>
            <a:r>
              <a:rPr lang="sv-SE" sz="800">
                <a:solidFill>
                  <a:schemeClr val="tx1"/>
                </a:solidFill>
              </a:rPr>
              <a:t>Postadress: IKEM, Box 55915, SE-102 16 Stockholm</a:t>
            </a:r>
          </a:p>
          <a:p>
            <a:pPr>
              <a:lnSpc>
                <a:spcPct val="100000"/>
              </a:lnSpc>
            </a:pPr>
            <a:r>
              <a:rPr lang="sv-SE" sz="800">
                <a:solidFill>
                  <a:schemeClr val="tx1"/>
                </a:solidFill>
              </a:rPr>
              <a:t>Besöksadress: Storgatan 19, Stockholm</a:t>
            </a:r>
          </a:p>
          <a:p>
            <a:pPr>
              <a:lnSpc>
                <a:spcPct val="100000"/>
              </a:lnSpc>
            </a:pPr>
            <a:endParaRPr lang="sv-SE" sz="800">
              <a:solidFill>
                <a:schemeClr val="tx1"/>
              </a:solidFill>
            </a:endParaRPr>
          </a:p>
          <a:p>
            <a:pPr>
              <a:lnSpc>
                <a:spcPct val="100000"/>
              </a:lnSpc>
            </a:pPr>
            <a:r>
              <a:rPr lang="sv-SE" sz="800" err="1">
                <a:solidFill>
                  <a:schemeClr val="tx1"/>
                </a:solidFill>
              </a:rPr>
              <a:t>ikem.se</a:t>
            </a:r>
            <a:r>
              <a:rPr lang="sv-SE" sz="800">
                <a:solidFill>
                  <a:schemeClr val="tx1"/>
                </a:solidFill>
              </a:rPr>
              <a:t> | 010 - 455 38 50 | </a:t>
            </a:r>
            <a:r>
              <a:rPr lang="sv-SE" sz="800" err="1">
                <a:solidFill>
                  <a:schemeClr val="tx1"/>
                </a:solidFill>
              </a:rPr>
              <a:t>info@ikem.se</a:t>
            </a:r>
            <a:endParaRPr lang="sv-SE" sz="800">
              <a:solidFill>
                <a:schemeClr val="tx1"/>
              </a:solidFill>
            </a:endParaRPr>
          </a:p>
          <a:p>
            <a:pPr>
              <a:lnSpc>
                <a:spcPct val="100000"/>
              </a:lnSpc>
            </a:pPr>
            <a:endParaRPr lang="sv-SE" sz="800">
              <a:solidFill>
                <a:schemeClr val="tx1"/>
              </a:solidFill>
            </a:endParaRPr>
          </a:p>
        </p:txBody>
      </p:sp>
      <p:sp>
        <p:nvSpPr>
          <p:cNvPr id="10" name="Platshållare för text 9">
            <a:extLst>
              <a:ext uri="{FF2B5EF4-FFF2-40B4-BE49-F238E27FC236}">
                <a16:creationId xmlns:a16="http://schemas.microsoft.com/office/drawing/2014/main" id="{3C2CFB83-3961-B692-3CB9-1E30578508CD}"/>
              </a:ext>
            </a:extLst>
          </p:cNvPr>
          <p:cNvSpPr>
            <a:spLocks noGrp="1"/>
          </p:cNvSpPr>
          <p:nvPr>
            <p:ph type="body" sz="quarter" idx="13"/>
          </p:nvPr>
        </p:nvSpPr>
        <p:spPr>
          <a:xfrm>
            <a:off x="586800" y="3859200"/>
            <a:ext cx="5400050" cy="1368425"/>
          </a:xfrm>
        </p:spPr>
        <p:txBody>
          <a:bodyPr>
            <a:normAutofit/>
          </a:bodyPr>
          <a:lstStyle>
            <a:lvl1pPr marL="0" indent="0">
              <a:spcAft>
                <a:spcPts val="0"/>
              </a:spcAft>
              <a:buNone/>
              <a:defRPr sz="1200"/>
            </a:lvl1pPr>
            <a:lvl2pPr marL="180000">
              <a:spcAft>
                <a:spcPts val="200"/>
              </a:spcAft>
              <a:defRPr sz="1100"/>
            </a:lvl2pPr>
            <a:lvl3pPr marL="360000">
              <a:spcAft>
                <a:spcPts val="200"/>
              </a:spcAft>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Rubrik 10">
            <a:extLst>
              <a:ext uri="{FF2B5EF4-FFF2-40B4-BE49-F238E27FC236}">
                <a16:creationId xmlns:a16="http://schemas.microsoft.com/office/drawing/2014/main" id="{511191DB-AE99-4970-54A3-5C8B2F82E780}"/>
              </a:ext>
            </a:extLst>
          </p:cNvPr>
          <p:cNvSpPr>
            <a:spLocks noGrp="1"/>
          </p:cNvSpPr>
          <p:nvPr>
            <p:ph type="title"/>
          </p:nvPr>
        </p:nvSpPr>
        <p:spPr>
          <a:xfrm>
            <a:off x="588000" y="1628775"/>
            <a:ext cx="6124085" cy="1800224"/>
          </a:xfrm>
        </p:spPr>
        <p:txBody>
          <a:bodyPr/>
          <a:lstStyle>
            <a:lvl1pPr>
              <a:lnSpc>
                <a:spcPct val="80000"/>
              </a:lnSpc>
              <a:defRPr sz="6500"/>
            </a:lvl1pPr>
          </a:lstStyle>
          <a:p>
            <a:r>
              <a:rPr lang="sv-SE"/>
              <a:t>Klicka här för att ändra mall för rubrikformat</a:t>
            </a:r>
          </a:p>
        </p:txBody>
      </p:sp>
    </p:spTree>
    <p:extLst>
      <p:ext uri="{BB962C8B-B14F-4D97-AF65-F5344CB8AC3E}">
        <p14:creationId xmlns:p14="http://schemas.microsoft.com/office/powerpoint/2010/main" val="1146630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5" name="Bildobjekt 4" descr="En bild som visar skärmbild, Teckensnitt, svart, design&#10;&#10;AI-genererat innehåll kan vara felaktigt.">
            <a:extLst>
              <a:ext uri="{FF2B5EF4-FFF2-40B4-BE49-F238E27FC236}">
                <a16:creationId xmlns:a16="http://schemas.microsoft.com/office/drawing/2014/main" id="{A3542CB1-5029-0363-D41E-CAB7B379FCD6}"/>
              </a:ext>
            </a:extLst>
          </p:cNvPr>
          <p:cNvPicPr>
            <a:picLocks noChangeAspect="1"/>
          </p:cNvPicPr>
          <p:nvPr userDrawn="1"/>
        </p:nvPicPr>
        <p:blipFill>
          <a:blip r:embed="rId2"/>
          <a:stretch>
            <a:fillRect/>
          </a:stretch>
        </p:blipFill>
        <p:spPr>
          <a:xfrm>
            <a:off x="2946000" y="2417889"/>
            <a:ext cx="6300000" cy="2022223"/>
          </a:xfrm>
          <a:prstGeom prst="rect">
            <a:avLst/>
          </a:prstGeom>
        </p:spPr>
      </p:pic>
    </p:spTree>
    <p:extLst>
      <p:ext uri="{BB962C8B-B14F-4D97-AF65-F5344CB8AC3E}">
        <p14:creationId xmlns:p14="http://schemas.microsoft.com/office/powerpoint/2010/main" val="1433882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10080625"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10080625"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29692037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bild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7000199"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7000199"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4001392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8774"/>
            <a:ext cx="7000199" cy="2689225"/>
          </a:xfrm>
        </p:spPr>
        <p:txBody>
          <a:bodyPr anchor="t"/>
          <a:lstStyle>
            <a:lvl1pPr algn="l">
              <a:lnSpc>
                <a:spcPct val="80000"/>
              </a:lnSpc>
              <a:defRPr sz="65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800600"/>
            <a:ext cx="7000199" cy="609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5400675" cy="414338"/>
          </a:xfrm>
        </p:spPr>
        <p:txBody>
          <a:bodyPr/>
          <a:lstStyle>
            <a:lvl1pPr marL="0" indent="0">
              <a:buNone/>
              <a:defRPr sz="16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6968692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bild Molekyler St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6" y="4320000"/>
            <a:ext cx="5040000" cy="6096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3118752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ubrikbild Molekyler Stor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solidFill>
                  <a:schemeClr val="bg2"/>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5" y="4320000"/>
            <a:ext cx="5400675" cy="609600"/>
          </a:xfrm>
        </p:spPr>
        <p:txBody>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lvl1pPr>
              <a:defRPr>
                <a:solidFill>
                  <a:schemeClr val="bg1"/>
                </a:solidFill>
              </a:defRPr>
            </a:lvl1pPr>
          </a:lstStyle>
          <a:p>
            <a:fld id="{776A2FA3-CF58-CA49-A464-E16CB1F40930}" type="datetime1">
              <a:rPr lang="sv-SE" smtClean="0"/>
              <a:pPr/>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lvl1pPr>
              <a:defRPr>
                <a:solidFill>
                  <a:schemeClr val="bg1"/>
                </a:solidFill>
              </a:defRPr>
            </a:lvl1pPr>
          </a:lstStyle>
          <a:p>
            <a:r>
              <a:rPr lang="sv-SE"/>
              <a:t>IKEM Företagspresentation / Mall</a:t>
            </a:r>
            <a:endParaRPr lang="sv-SE">
              <a:solidFill>
                <a:schemeClr val="bg1"/>
              </a:solidFill>
            </a:endParaRP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lvl1pPr>
              <a:defRPr>
                <a:solidFill>
                  <a:schemeClr val="bg1"/>
                </a:solidFill>
              </a:defRPr>
            </a:lvl1pPr>
          </a:lstStyle>
          <a:p>
            <a:fld id="{392BA5CC-A998-A240-AC5F-80A1091774E7}" type="slidenum">
              <a:rPr lang="sv-SE" smtClean="0"/>
              <a:pPr/>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solidFill>
                  <a:schemeClr val="bg2"/>
                </a:solidFill>
              </a:defRPr>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pic>
        <p:nvPicPr>
          <p:cNvPr id="9" name="Bildobjekt 8" descr="En bild som visar logotyp, Teckensnitt, Grafik, symbol&#10;&#10;AI-genererat innehåll kan vara felaktigt.">
            <a:extLst>
              <a:ext uri="{FF2B5EF4-FFF2-40B4-BE49-F238E27FC236}">
                <a16:creationId xmlns:a16="http://schemas.microsoft.com/office/drawing/2014/main" id="{38577FA8-CD45-A2F7-98D5-7FA7F903DAD7}"/>
              </a:ext>
            </a:extLst>
          </p:cNvPr>
          <p:cNvPicPr>
            <a:picLocks noChangeAspect="1"/>
          </p:cNvPicPr>
          <p:nvPr userDrawn="1"/>
        </p:nvPicPr>
        <p:blipFill>
          <a:blip r:embed="rId3"/>
          <a:stretch>
            <a:fillRect/>
          </a:stretch>
        </p:blipFill>
        <p:spPr bwMode="black">
          <a:xfrm>
            <a:off x="10795762" y="6413745"/>
            <a:ext cx="799200" cy="183520"/>
          </a:xfrm>
          <a:prstGeom prst="rect">
            <a:avLst/>
          </a:prstGeom>
        </p:spPr>
      </p:pic>
    </p:spTree>
    <p:extLst>
      <p:ext uri="{BB962C8B-B14F-4D97-AF65-F5344CB8AC3E}">
        <p14:creationId xmlns:p14="http://schemas.microsoft.com/office/powerpoint/2010/main" val="1630861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848160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987E75F-49FC-12B8-DA3D-424ED7A132B6}"/>
              </a:ext>
            </a:extLst>
          </p:cNvPr>
          <p:cNvSpPr>
            <a:spLocks noGrp="1"/>
          </p:cNvSpPr>
          <p:nvPr>
            <p:ph sz="half" idx="2"/>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558068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nehåll och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5542417"/>
          </a:xfrm>
          <a:solidFill>
            <a:schemeClr val="accent2"/>
          </a:solidFill>
        </p:spPr>
        <p:txBody>
          <a:bodyPr/>
          <a:lstStyle/>
          <a:p>
            <a:endParaRPr lang="sv-SE"/>
          </a:p>
        </p:txBody>
      </p:sp>
    </p:spTree>
    <p:extLst>
      <p:ext uri="{BB962C8B-B14F-4D97-AF65-F5344CB8AC3E}">
        <p14:creationId xmlns:p14="http://schemas.microsoft.com/office/powerpoint/2010/main" val="1376128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ehåll och bild V">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6204575"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586800" y="586800"/>
            <a:ext cx="5400675" cy="5542417"/>
          </a:xfrm>
          <a:solidFill>
            <a:schemeClr val="accent2"/>
          </a:solidFill>
        </p:spPr>
        <p:txBody>
          <a:bodyPr/>
          <a:lstStyle/>
          <a:p>
            <a:endParaRPr lang="sv-SE"/>
          </a:p>
        </p:txBody>
      </p:sp>
    </p:spTree>
    <p:extLst>
      <p:ext uri="{BB962C8B-B14F-4D97-AF65-F5344CB8AC3E}">
        <p14:creationId xmlns:p14="http://schemas.microsoft.com/office/powerpoint/2010/main" val="2236065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ehåll och två bilder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2842079"/>
          </a:xfrm>
          <a:solidFill>
            <a:schemeClr val="accent2"/>
          </a:solidFill>
        </p:spPr>
        <p:txBody>
          <a:bodyPr/>
          <a:lstStyle/>
          <a:p>
            <a:endParaRPr lang="sv-SE"/>
          </a:p>
        </p:txBody>
      </p:sp>
      <p:sp>
        <p:nvSpPr>
          <p:cNvPr id="8" name="Platshållare för bild 7">
            <a:extLst>
              <a:ext uri="{FF2B5EF4-FFF2-40B4-BE49-F238E27FC236}">
                <a16:creationId xmlns:a16="http://schemas.microsoft.com/office/drawing/2014/main" id="{AEC4BFE3-9CBF-B9E0-6458-1B25F7E644C2}"/>
              </a:ext>
            </a:extLst>
          </p:cNvPr>
          <p:cNvSpPr>
            <a:spLocks noGrp="1"/>
          </p:cNvSpPr>
          <p:nvPr>
            <p:ph type="pic" sz="quarter" idx="14"/>
          </p:nvPr>
        </p:nvSpPr>
        <p:spPr>
          <a:xfrm>
            <a:off x="6203950" y="3429000"/>
            <a:ext cx="5400675" cy="2700338"/>
          </a:xfrm>
          <a:solidFill>
            <a:schemeClr val="accent2"/>
          </a:solidFill>
        </p:spPr>
        <p:txBody>
          <a:bodyPr/>
          <a:lstStyle/>
          <a:p>
            <a:endParaRPr lang="sv-SE"/>
          </a:p>
        </p:txBody>
      </p:sp>
    </p:spTree>
    <p:extLst>
      <p:ext uri="{BB962C8B-B14F-4D97-AF65-F5344CB8AC3E}">
        <p14:creationId xmlns:p14="http://schemas.microsoft.com/office/powerpoint/2010/main" val="1054854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7504351"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7504351"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196349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Molekyl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8DC97-D8ED-9146-741A-A07E28C9D8E2}"/>
              </a:ext>
            </a:extLst>
          </p:cNvPr>
          <p:cNvSpPr>
            <a:spLocks noGrp="1"/>
          </p:cNvSpPr>
          <p:nvPr>
            <p:ph type="title"/>
          </p:nvPr>
        </p:nvSpPr>
        <p:spPr>
          <a:xfrm>
            <a:off x="587375" y="1628774"/>
            <a:ext cx="5400675" cy="1807265"/>
          </a:xfrm>
        </p:spPr>
        <p:txBody>
          <a:bodyPr anchor="t"/>
          <a:lstStyle>
            <a:lvl1pPr>
              <a:lnSpc>
                <a:spcPct val="85000"/>
              </a:lnSpc>
              <a:defRPr sz="5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75343E0-876F-61A7-E171-E6960303FBD4}"/>
              </a:ext>
            </a:extLst>
          </p:cNvPr>
          <p:cNvSpPr>
            <a:spLocks noGrp="1"/>
          </p:cNvSpPr>
          <p:nvPr>
            <p:ph type="body" idx="1"/>
          </p:nvPr>
        </p:nvSpPr>
        <p:spPr>
          <a:xfrm>
            <a:off x="587375" y="4322072"/>
            <a:ext cx="5400675" cy="1807265"/>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1020EEE-7C56-2F87-311E-3D966E4AC551}"/>
              </a:ext>
            </a:extLst>
          </p:cNvPr>
          <p:cNvSpPr>
            <a:spLocks noGrp="1"/>
          </p:cNvSpPr>
          <p:nvPr>
            <p:ph type="dt" sz="half" idx="10"/>
          </p:nvPr>
        </p:nvSpPr>
        <p:spPr/>
        <p:txBody>
          <a:bodyPr/>
          <a:lstStyle/>
          <a:p>
            <a:fld id="{A49ADFEE-C7DA-364D-B9F5-0741ECB416FE}" type="datetime1">
              <a:rPr lang="sv-SE" smtClean="0"/>
              <a:t>2026-08-28</a:t>
            </a:fld>
            <a:endParaRPr lang="sv-SE"/>
          </a:p>
        </p:txBody>
      </p:sp>
      <p:sp>
        <p:nvSpPr>
          <p:cNvPr id="5" name="Platshållare för sidfot 4">
            <a:extLst>
              <a:ext uri="{FF2B5EF4-FFF2-40B4-BE49-F238E27FC236}">
                <a16:creationId xmlns:a16="http://schemas.microsoft.com/office/drawing/2014/main" id="{A900D646-1D98-9C06-8D3B-4D0AEEE32826}"/>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AEDB98B0-FB89-1BAA-D564-1C7840D54AEF}"/>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179229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tat med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587375" y="1916114"/>
            <a:ext cx="11017250" cy="3029960"/>
          </a:xfrm>
        </p:spPr>
        <p:txBody>
          <a:bodyPr/>
          <a:lstStyle>
            <a:lvl1pPr marL="0" indent="0">
              <a:lnSpc>
                <a:spcPct val="85000"/>
              </a:lnSpc>
              <a:buNone/>
              <a:defRPr sz="4500">
                <a:solidFill>
                  <a:schemeClr val="accent1"/>
                </a:solidFill>
              </a:defRPr>
            </a:lvl1pPr>
            <a:lvl2pPr marL="0" indent="0">
              <a:spcBef>
                <a:spcPts val="1200"/>
              </a:spcBef>
              <a:buNone/>
              <a:defRPr sz="1200"/>
            </a:lvl2pPr>
            <a:lvl3pPr>
              <a:buNone/>
              <a:defRPr/>
            </a:lvl3pPr>
          </a:lstStyle>
          <a:p>
            <a:pPr lvl="0"/>
            <a:r>
              <a:rPr lang="sv-SE"/>
              <a:t>Klicka här för att ändra format på bakgrundstexten</a:t>
            </a:r>
          </a:p>
          <a:p>
            <a:pPr lvl="1"/>
            <a:r>
              <a:rPr lang="sv-SE"/>
              <a:t>Nivå två</a:t>
            </a:r>
          </a:p>
        </p:txBody>
      </p:sp>
      <p:sp>
        <p:nvSpPr>
          <p:cNvPr id="9" name="Platshållare för bild 8">
            <a:extLst>
              <a:ext uri="{FF2B5EF4-FFF2-40B4-BE49-F238E27FC236}">
                <a16:creationId xmlns:a16="http://schemas.microsoft.com/office/drawing/2014/main" id="{0C1BE8C3-E8D8-EA93-5228-C9DA6989D22A}"/>
              </a:ext>
            </a:extLst>
          </p:cNvPr>
          <p:cNvSpPr>
            <a:spLocks noGrp="1"/>
          </p:cNvSpPr>
          <p:nvPr>
            <p:ph type="pic" sz="quarter" idx="14"/>
          </p:nvPr>
        </p:nvSpPr>
        <p:spPr>
          <a:xfrm>
            <a:off x="587375" y="5157338"/>
            <a:ext cx="972000" cy="972000"/>
          </a:xfrm>
          <a:prstGeom prst="ellipse">
            <a:avLst/>
          </a:prstGeom>
        </p:spPr>
        <p:txBody>
          <a:bodyPr/>
          <a:lstStyle/>
          <a:p>
            <a:endParaRPr lang="sv-SE"/>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654232" y="5157338"/>
            <a:ext cx="4332617" cy="972000"/>
          </a:xfrm>
        </p:spPr>
        <p:txBody>
          <a:bodyPr anchor="ctr">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Tree>
    <p:extLst>
      <p:ext uri="{BB962C8B-B14F-4D97-AF65-F5344CB8AC3E}">
        <p14:creationId xmlns:p14="http://schemas.microsoft.com/office/powerpoint/2010/main" val="167595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Molekyler St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5CF01-8107-9796-BFA0-1C8A91FE2F5D}"/>
              </a:ext>
            </a:extLst>
          </p:cNvPr>
          <p:cNvSpPr>
            <a:spLocks noGrp="1"/>
          </p:cNvSpPr>
          <p:nvPr>
            <p:ph type="ctrTitle"/>
          </p:nvPr>
        </p:nvSpPr>
        <p:spPr>
          <a:xfrm>
            <a:off x="587375" y="1627200"/>
            <a:ext cx="5616575" cy="2052000"/>
          </a:xfrm>
        </p:spPr>
        <p:txBody>
          <a:bodyPr anchor="t"/>
          <a:lstStyle>
            <a:lvl1pPr algn="l">
              <a:lnSpc>
                <a:spcPct val="80000"/>
              </a:lnSpc>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6FF1837-24AF-3475-0879-F654CD32E0E8}"/>
              </a:ext>
            </a:extLst>
          </p:cNvPr>
          <p:cNvSpPr>
            <a:spLocks noGrp="1"/>
          </p:cNvSpPr>
          <p:nvPr>
            <p:ph type="subTitle" idx="1"/>
          </p:nvPr>
        </p:nvSpPr>
        <p:spPr>
          <a:xfrm>
            <a:off x="587376" y="4320000"/>
            <a:ext cx="5040000" cy="609600"/>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BA47FAB-A2F2-FCD4-E278-AC651A23A6E0}"/>
              </a:ext>
            </a:extLst>
          </p:cNvPr>
          <p:cNvSpPr>
            <a:spLocks noGrp="1"/>
          </p:cNvSpPr>
          <p:nvPr>
            <p:ph type="dt" sz="half" idx="10"/>
          </p:nvPr>
        </p:nvSpPr>
        <p:spPr/>
        <p:txBody>
          <a:bodyPr/>
          <a:lstStyle/>
          <a:p>
            <a:fld id="{776A2FA3-CF58-CA49-A464-E16CB1F40930}" type="datetime1">
              <a:rPr lang="sv-SE" smtClean="0"/>
              <a:t>2026-08-28</a:t>
            </a:fld>
            <a:endParaRPr lang="sv-SE"/>
          </a:p>
        </p:txBody>
      </p:sp>
      <p:sp>
        <p:nvSpPr>
          <p:cNvPr id="5" name="Platshållare för sidfot 4">
            <a:extLst>
              <a:ext uri="{FF2B5EF4-FFF2-40B4-BE49-F238E27FC236}">
                <a16:creationId xmlns:a16="http://schemas.microsoft.com/office/drawing/2014/main" id="{DFDACB09-5AC4-7F6B-2DE1-1F563C505E9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2D487143-C2F6-6DE2-B093-F964BE0B84C4}"/>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8" name="Platshållare för text 7">
            <a:extLst>
              <a:ext uri="{FF2B5EF4-FFF2-40B4-BE49-F238E27FC236}">
                <a16:creationId xmlns:a16="http://schemas.microsoft.com/office/drawing/2014/main" id="{37F70548-6039-F5C8-3C1F-C58458F6721C}"/>
              </a:ext>
            </a:extLst>
          </p:cNvPr>
          <p:cNvSpPr>
            <a:spLocks noGrp="1"/>
          </p:cNvSpPr>
          <p:nvPr>
            <p:ph type="body" sz="quarter" idx="13"/>
          </p:nvPr>
        </p:nvSpPr>
        <p:spPr>
          <a:xfrm>
            <a:off x="587375" y="5715000"/>
            <a:ext cx="3366787" cy="414338"/>
          </a:xfrm>
        </p:spPr>
        <p:txBody>
          <a:bodyPr anchor="b"/>
          <a:lstStyle>
            <a:lvl1pPr marL="0" indent="0">
              <a:buNone/>
              <a:defRPr sz="1200"/>
            </a:lvl1pPr>
            <a:lvl2pPr>
              <a:buNone/>
              <a:defRPr sz="1600"/>
            </a:lvl2pPr>
            <a:lvl3pPr>
              <a:buNone/>
              <a:defRPr sz="1600"/>
            </a:lvl3pPr>
            <a:lvl4pPr>
              <a:buNone/>
              <a:defRPr sz="1600"/>
            </a:lvl4pPr>
            <a:lvl5pPr>
              <a:buNone/>
              <a:defRPr sz="1600"/>
            </a:lvl5pPr>
          </a:lstStyle>
          <a:p>
            <a:pPr lvl="0"/>
            <a:r>
              <a:rPr lang="sv-SE"/>
              <a:t>Klicka här för att ändra format på bakgrundstexten</a:t>
            </a:r>
          </a:p>
        </p:txBody>
      </p:sp>
    </p:spTree>
    <p:extLst>
      <p:ext uri="{BB962C8B-B14F-4D97-AF65-F5344CB8AC3E}">
        <p14:creationId xmlns:p14="http://schemas.microsoft.com/office/powerpoint/2010/main" val="15983674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26B84FD-E24F-15B0-10B4-017DADF1C339}"/>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4707AAEB-9C71-37CC-89B3-7D2EF58232EB}"/>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8BBAFBBE-A07A-1C05-834C-34146E4B2DCF}"/>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7" name="Platshållare för text 6">
            <a:extLst>
              <a:ext uri="{FF2B5EF4-FFF2-40B4-BE49-F238E27FC236}">
                <a16:creationId xmlns:a16="http://schemas.microsoft.com/office/drawing/2014/main" id="{274536DA-E574-87C3-2280-B2F9F6DE276F}"/>
              </a:ext>
            </a:extLst>
          </p:cNvPr>
          <p:cNvSpPr>
            <a:spLocks noGrp="1"/>
          </p:cNvSpPr>
          <p:nvPr>
            <p:ph type="body" sz="quarter" idx="13"/>
          </p:nvPr>
        </p:nvSpPr>
        <p:spPr>
          <a:xfrm>
            <a:off x="1090863" y="1916114"/>
            <a:ext cx="10513762" cy="3029960"/>
          </a:xfrm>
        </p:spPr>
        <p:txBody>
          <a:bodyPr anchor="ctr"/>
          <a:lstStyle>
            <a:lvl1pPr marL="0" indent="0">
              <a:lnSpc>
                <a:spcPct val="85000"/>
              </a:lnSpc>
              <a:buNone/>
              <a:defRPr sz="4500"/>
            </a:lvl1pPr>
            <a:lvl2pPr marL="0" indent="0">
              <a:spcBef>
                <a:spcPts val="1200"/>
              </a:spcBef>
              <a:buNone/>
              <a:defRPr sz="1200"/>
            </a:lvl2pPr>
            <a:lvl3pPr>
              <a:buNone/>
              <a:defRPr/>
            </a:lvl3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743E4AC6-2B53-36EE-7797-73EF16F3D5EA}"/>
              </a:ext>
            </a:extLst>
          </p:cNvPr>
          <p:cNvSpPr>
            <a:spLocks noGrp="1"/>
          </p:cNvSpPr>
          <p:nvPr>
            <p:ph type="body" sz="quarter" idx="15"/>
          </p:nvPr>
        </p:nvSpPr>
        <p:spPr>
          <a:xfrm>
            <a:off x="1090863" y="5339254"/>
            <a:ext cx="4332617" cy="790083"/>
          </a:xfrm>
        </p:spPr>
        <p:txBody>
          <a:bodyPr anchor="t">
            <a:normAutofit/>
          </a:bodyPr>
          <a:lstStyle>
            <a:lvl1pPr marL="0" indent="0">
              <a:spcAft>
                <a:spcPts val="0"/>
              </a:spcAft>
              <a:buNone/>
              <a:defRPr sz="1200" b="1"/>
            </a:lvl1pPr>
            <a:lvl2pPr marL="180000">
              <a:spcAft>
                <a:spcPts val="200"/>
              </a:spcAft>
              <a:buNone/>
              <a:defRPr sz="1100"/>
            </a:lvl2pPr>
            <a:lvl3pPr marL="360000">
              <a:spcAft>
                <a:spcPts val="200"/>
              </a:spcAft>
              <a:buNone/>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p:txBody>
      </p:sp>
      <p:sp>
        <p:nvSpPr>
          <p:cNvPr id="2" name="Rektangel 1">
            <a:extLst>
              <a:ext uri="{FF2B5EF4-FFF2-40B4-BE49-F238E27FC236}">
                <a16:creationId xmlns:a16="http://schemas.microsoft.com/office/drawing/2014/main" id="{22E4235C-B598-2B64-7247-7052491F8267}"/>
              </a:ext>
            </a:extLst>
          </p:cNvPr>
          <p:cNvSpPr/>
          <p:nvPr userDrawn="1"/>
        </p:nvSpPr>
        <p:spPr>
          <a:xfrm>
            <a:off x="588000" y="1916113"/>
            <a:ext cx="105683" cy="30299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32748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D5B3D6-836A-8269-1434-AA52C2FACC8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365251C-F755-4F70-A28E-AE0E2851B534}"/>
              </a:ext>
            </a:extLst>
          </p:cNvPr>
          <p:cNvSpPr>
            <a:spLocks noGrp="1"/>
          </p:cNvSpPr>
          <p:nvPr>
            <p:ph type="dt" sz="half" idx="10"/>
          </p:nvPr>
        </p:nvSpPr>
        <p:spPr/>
        <p:txBody>
          <a:bodyPr/>
          <a:lstStyle/>
          <a:p>
            <a:fld id="{44738D61-3B0F-3540-8F5B-24D020FF7BE8}" type="datetime1">
              <a:rPr lang="sv-SE" smtClean="0"/>
              <a:t>2026-08-28</a:t>
            </a:fld>
            <a:endParaRPr lang="sv-SE"/>
          </a:p>
        </p:txBody>
      </p:sp>
      <p:sp>
        <p:nvSpPr>
          <p:cNvPr id="4" name="Platshållare för sidfot 3">
            <a:extLst>
              <a:ext uri="{FF2B5EF4-FFF2-40B4-BE49-F238E27FC236}">
                <a16:creationId xmlns:a16="http://schemas.microsoft.com/office/drawing/2014/main" id="{9057F71A-7654-902D-44CD-EF0A961A64AA}"/>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09B77236-87B5-187D-C0EA-03A01CFCECE2}"/>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7348190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E2ECEA4-80A5-D2D2-8CC2-B7C737546EA0}"/>
              </a:ext>
            </a:extLst>
          </p:cNvPr>
          <p:cNvSpPr>
            <a:spLocks noGrp="1"/>
          </p:cNvSpPr>
          <p:nvPr>
            <p:ph type="dt" sz="half" idx="10"/>
          </p:nvPr>
        </p:nvSpPr>
        <p:spPr/>
        <p:txBody>
          <a:bodyPr/>
          <a:lstStyle/>
          <a:p>
            <a:fld id="{C7505F95-520F-8448-A5C8-CF543A6B33CB}" type="datetime1">
              <a:rPr lang="sv-SE" smtClean="0"/>
              <a:t>2026-08-28</a:t>
            </a:fld>
            <a:endParaRPr lang="sv-SE"/>
          </a:p>
        </p:txBody>
      </p:sp>
      <p:sp>
        <p:nvSpPr>
          <p:cNvPr id="3" name="Platshållare för sidfot 2">
            <a:extLst>
              <a:ext uri="{FF2B5EF4-FFF2-40B4-BE49-F238E27FC236}">
                <a16:creationId xmlns:a16="http://schemas.microsoft.com/office/drawing/2014/main" id="{32B91AE0-6780-7023-B5B1-0D8E434120E1}"/>
              </a:ext>
            </a:extLst>
          </p:cNvPr>
          <p:cNvSpPr>
            <a:spLocks noGrp="1"/>
          </p:cNvSpPr>
          <p:nvPr>
            <p:ph type="ftr" sz="quarter" idx="11"/>
          </p:nvPr>
        </p:nvSpPr>
        <p:spPr/>
        <p:txBody>
          <a:bodyPr/>
          <a:lstStyle/>
          <a:p>
            <a:r>
              <a:rPr lang="sv-SE"/>
              <a:t>IKEM Företagspresentation / Mall</a:t>
            </a:r>
          </a:p>
        </p:txBody>
      </p:sp>
      <p:sp>
        <p:nvSpPr>
          <p:cNvPr id="4" name="Platshållare för bildnummer 3">
            <a:extLst>
              <a:ext uri="{FF2B5EF4-FFF2-40B4-BE49-F238E27FC236}">
                <a16:creationId xmlns:a16="http://schemas.microsoft.com/office/drawing/2014/main" id="{442A86FA-BB42-E277-ABE3-8E04ADB9487E}"/>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3939059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ck / Kontakta oss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24E7F66-766F-E660-74C5-BAABAF293E76}"/>
              </a:ext>
            </a:extLst>
          </p:cNvPr>
          <p:cNvSpPr>
            <a:spLocks noGrp="1"/>
          </p:cNvSpPr>
          <p:nvPr>
            <p:ph type="dt" sz="half" idx="10"/>
          </p:nvPr>
        </p:nvSpPr>
        <p:spPr/>
        <p:txBody>
          <a:bodyPr/>
          <a:lstStyle/>
          <a:p>
            <a:fld id="{0EB5D286-1D8A-7A49-A16E-A9F0169C6EFE}" type="datetime1">
              <a:rPr lang="sv-SE" smtClean="0"/>
              <a:t>2026-08-28</a:t>
            </a:fld>
            <a:endParaRPr lang="sv-SE"/>
          </a:p>
        </p:txBody>
      </p:sp>
      <p:sp>
        <p:nvSpPr>
          <p:cNvPr id="4" name="Platshållare för sidfot 3">
            <a:extLst>
              <a:ext uri="{FF2B5EF4-FFF2-40B4-BE49-F238E27FC236}">
                <a16:creationId xmlns:a16="http://schemas.microsoft.com/office/drawing/2014/main" id="{1AC8AE58-F582-102C-B8CB-CB4352873FE7}"/>
              </a:ext>
            </a:extLst>
          </p:cNvPr>
          <p:cNvSpPr>
            <a:spLocks noGrp="1"/>
          </p:cNvSpPr>
          <p:nvPr>
            <p:ph type="ftr" sz="quarter" idx="11"/>
          </p:nvPr>
        </p:nvSpPr>
        <p:spPr/>
        <p:txBody>
          <a:bodyPr/>
          <a:lstStyle/>
          <a:p>
            <a:r>
              <a:rPr lang="sv-SE"/>
              <a:t>IKEM Företagspresentation / Mall</a:t>
            </a:r>
          </a:p>
        </p:txBody>
      </p:sp>
      <p:sp>
        <p:nvSpPr>
          <p:cNvPr id="5" name="Platshållare för bildnummer 4">
            <a:extLst>
              <a:ext uri="{FF2B5EF4-FFF2-40B4-BE49-F238E27FC236}">
                <a16:creationId xmlns:a16="http://schemas.microsoft.com/office/drawing/2014/main" id="{FF33A4DC-D732-7E88-C432-32B06F331539}"/>
              </a:ext>
            </a:extLst>
          </p:cNvPr>
          <p:cNvSpPr>
            <a:spLocks noGrp="1"/>
          </p:cNvSpPr>
          <p:nvPr>
            <p:ph type="sldNum" sz="quarter" idx="12"/>
          </p:nvPr>
        </p:nvSpPr>
        <p:spPr/>
        <p:txBody>
          <a:bodyPr/>
          <a:lstStyle/>
          <a:p>
            <a:fld id="{392BA5CC-A998-A240-AC5F-80A1091774E7}" type="slidenum">
              <a:rPr lang="sv-SE" smtClean="0"/>
              <a:pPr/>
              <a:t>‹#›</a:t>
            </a:fld>
            <a:endParaRPr lang="sv-SE"/>
          </a:p>
        </p:txBody>
      </p:sp>
      <p:sp>
        <p:nvSpPr>
          <p:cNvPr id="6" name="Rektangel 5">
            <a:extLst>
              <a:ext uri="{FF2B5EF4-FFF2-40B4-BE49-F238E27FC236}">
                <a16:creationId xmlns:a16="http://schemas.microsoft.com/office/drawing/2014/main" id="{0C6DF78D-9C0C-81CB-076C-2BBCB00B2E76}"/>
              </a:ext>
            </a:extLst>
          </p:cNvPr>
          <p:cNvSpPr/>
          <p:nvPr userDrawn="1"/>
        </p:nvSpPr>
        <p:spPr>
          <a:xfrm>
            <a:off x="588000" y="5486400"/>
            <a:ext cx="2496653" cy="642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nSpc>
                <a:spcPct val="100000"/>
              </a:lnSpc>
              <a:spcAft>
                <a:spcPts val="300"/>
              </a:spcAft>
            </a:pPr>
            <a:r>
              <a:rPr lang="sv-SE" sz="800" b="1">
                <a:solidFill>
                  <a:schemeClr val="tx1"/>
                </a:solidFill>
              </a:rPr>
              <a:t>IKEM – Innovations- och kemiindustrierna i Sverige</a:t>
            </a:r>
            <a:endParaRPr lang="sv-SE" sz="800">
              <a:solidFill>
                <a:schemeClr val="tx1"/>
              </a:solidFill>
            </a:endParaRPr>
          </a:p>
          <a:p>
            <a:pPr>
              <a:lnSpc>
                <a:spcPct val="100000"/>
              </a:lnSpc>
            </a:pPr>
            <a:r>
              <a:rPr lang="sv-SE" sz="800">
                <a:solidFill>
                  <a:schemeClr val="tx1"/>
                </a:solidFill>
              </a:rPr>
              <a:t>Postadress: IKEM, Box 55915, SE-102 16 Stockholm</a:t>
            </a:r>
          </a:p>
          <a:p>
            <a:pPr>
              <a:lnSpc>
                <a:spcPct val="100000"/>
              </a:lnSpc>
            </a:pPr>
            <a:r>
              <a:rPr lang="sv-SE" sz="800">
                <a:solidFill>
                  <a:schemeClr val="tx1"/>
                </a:solidFill>
              </a:rPr>
              <a:t>Besöksadress: Storgatan 19, Stockholm</a:t>
            </a:r>
          </a:p>
          <a:p>
            <a:pPr>
              <a:lnSpc>
                <a:spcPct val="100000"/>
              </a:lnSpc>
            </a:pPr>
            <a:endParaRPr lang="sv-SE" sz="800">
              <a:solidFill>
                <a:schemeClr val="tx1"/>
              </a:solidFill>
            </a:endParaRPr>
          </a:p>
          <a:p>
            <a:pPr>
              <a:lnSpc>
                <a:spcPct val="100000"/>
              </a:lnSpc>
            </a:pPr>
            <a:r>
              <a:rPr lang="sv-SE" sz="800" err="1">
                <a:solidFill>
                  <a:schemeClr val="tx1"/>
                </a:solidFill>
              </a:rPr>
              <a:t>ikem.se</a:t>
            </a:r>
            <a:r>
              <a:rPr lang="sv-SE" sz="800">
                <a:solidFill>
                  <a:schemeClr val="tx1"/>
                </a:solidFill>
              </a:rPr>
              <a:t> | 010 - 455 38 50 | </a:t>
            </a:r>
            <a:r>
              <a:rPr lang="sv-SE" sz="800" err="1">
                <a:solidFill>
                  <a:schemeClr val="tx1"/>
                </a:solidFill>
              </a:rPr>
              <a:t>info@ikem.se</a:t>
            </a:r>
            <a:endParaRPr lang="sv-SE" sz="800">
              <a:solidFill>
                <a:schemeClr val="tx1"/>
              </a:solidFill>
            </a:endParaRPr>
          </a:p>
          <a:p>
            <a:pPr>
              <a:lnSpc>
                <a:spcPct val="100000"/>
              </a:lnSpc>
            </a:pPr>
            <a:endParaRPr lang="sv-SE" sz="800">
              <a:solidFill>
                <a:schemeClr val="tx1"/>
              </a:solidFill>
            </a:endParaRPr>
          </a:p>
        </p:txBody>
      </p:sp>
      <p:sp>
        <p:nvSpPr>
          <p:cNvPr id="10" name="Platshållare för text 9">
            <a:extLst>
              <a:ext uri="{FF2B5EF4-FFF2-40B4-BE49-F238E27FC236}">
                <a16:creationId xmlns:a16="http://schemas.microsoft.com/office/drawing/2014/main" id="{3C2CFB83-3961-B692-3CB9-1E30578508CD}"/>
              </a:ext>
            </a:extLst>
          </p:cNvPr>
          <p:cNvSpPr>
            <a:spLocks noGrp="1"/>
          </p:cNvSpPr>
          <p:nvPr>
            <p:ph type="body" sz="quarter" idx="13"/>
          </p:nvPr>
        </p:nvSpPr>
        <p:spPr>
          <a:xfrm>
            <a:off x="586800" y="3859200"/>
            <a:ext cx="5400050" cy="1368425"/>
          </a:xfrm>
        </p:spPr>
        <p:txBody>
          <a:bodyPr>
            <a:normAutofit/>
          </a:bodyPr>
          <a:lstStyle>
            <a:lvl1pPr marL="0" indent="0">
              <a:spcAft>
                <a:spcPts val="0"/>
              </a:spcAft>
              <a:buNone/>
              <a:defRPr sz="1200"/>
            </a:lvl1pPr>
            <a:lvl2pPr marL="180000">
              <a:spcAft>
                <a:spcPts val="200"/>
              </a:spcAft>
              <a:defRPr sz="1100"/>
            </a:lvl2pPr>
            <a:lvl3pPr marL="360000">
              <a:spcAft>
                <a:spcPts val="200"/>
              </a:spcAft>
              <a:defRPr sz="1100"/>
            </a:lvl3pPr>
            <a:lvl4pPr marL="540000">
              <a:spcAft>
                <a:spcPts val="200"/>
              </a:spcAft>
              <a:defRPr sz="1100"/>
            </a:lvl4pPr>
            <a:lvl5pPr marL="720000">
              <a:spcAft>
                <a:spcPts val="2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Rubrik 10">
            <a:extLst>
              <a:ext uri="{FF2B5EF4-FFF2-40B4-BE49-F238E27FC236}">
                <a16:creationId xmlns:a16="http://schemas.microsoft.com/office/drawing/2014/main" id="{511191DB-AE99-4970-54A3-5C8B2F82E780}"/>
              </a:ext>
            </a:extLst>
          </p:cNvPr>
          <p:cNvSpPr>
            <a:spLocks noGrp="1"/>
          </p:cNvSpPr>
          <p:nvPr>
            <p:ph type="title"/>
          </p:nvPr>
        </p:nvSpPr>
        <p:spPr>
          <a:xfrm>
            <a:off x="588000" y="1628775"/>
            <a:ext cx="6124085" cy="1800224"/>
          </a:xfrm>
        </p:spPr>
        <p:txBody>
          <a:bodyPr/>
          <a:lstStyle>
            <a:lvl1pPr>
              <a:lnSpc>
                <a:spcPct val="80000"/>
              </a:lnSpc>
              <a:defRPr sz="6500"/>
            </a:lvl1pPr>
          </a:lstStyle>
          <a:p>
            <a:r>
              <a:rPr lang="sv-SE"/>
              <a:t>Klicka här för att ändra mall för rubrikformat</a:t>
            </a:r>
          </a:p>
        </p:txBody>
      </p:sp>
    </p:spTree>
    <p:extLst>
      <p:ext uri="{BB962C8B-B14F-4D97-AF65-F5344CB8AC3E}">
        <p14:creationId xmlns:p14="http://schemas.microsoft.com/office/powerpoint/2010/main" val="20136915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3" name="Bildobjekt 2" descr="En bild som visar Teckensnitt, text, Grafik, skärmbild&#10;&#10;AI-genererat innehåll kan vara felaktigt.">
            <a:extLst>
              <a:ext uri="{FF2B5EF4-FFF2-40B4-BE49-F238E27FC236}">
                <a16:creationId xmlns:a16="http://schemas.microsoft.com/office/drawing/2014/main" id="{0DCDE20F-5BAB-B20F-B2EF-E35010896EAD}"/>
              </a:ext>
            </a:extLst>
          </p:cNvPr>
          <p:cNvPicPr>
            <a:picLocks noChangeAspect="1"/>
          </p:cNvPicPr>
          <p:nvPr userDrawn="1"/>
        </p:nvPicPr>
        <p:blipFill>
          <a:blip r:embed="rId2"/>
          <a:stretch>
            <a:fillRect/>
          </a:stretch>
        </p:blipFill>
        <p:spPr>
          <a:xfrm>
            <a:off x="2946000" y="2417889"/>
            <a:ext cx="6300000" cy="2022222"/>
          </a:xfrm>
          <a:prstGeom prst="rect">
            <a:avLst/>
          </a:prstGeom>
        </p:spPr>
      </p:pic>
    </p:spTree>
    <p:extLst>
      <p:ext uri="{BB962C8B-B14F-4D97-AF65-F5344CB8AC3E}">
        <p14:creationId xmlns:p14="http://schemas.microsoft.com/office/powerpoint/2010/main" val="255415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389969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lim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C99686-6214-C42E-9514-8905D343A1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B4F8F71-DD97-D16F-2736-4921560C6D61}"/>
              </a:ext>
            </a:extLst>
          </p:cNvPr>
          <p:cNvSpPr>
            <a:spLocks noGrp="1"/>
          </p:cNvSpPr>
          <p:nvPr>
            <p:ph idx="1"/>
          </p:nvPr>
        </p:nvSpPr>
        <p:spPr>
          <a:xfrm>
            <a:off x="588000" y="1921565"/>
            <a:ext cx="11016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EB241E-61D4-D465-978D-A3B5BAE1A640}"/>
              </a:ext>
            </a:extLst>
          </p:cNvPr>
          <p:cNvSpPr>
            <a:spLocks noGrp="1"/>
          </p:cNvSpPr>
          <p:nvPr>
            <p:ph type="dt" sz="half" idx="10"/>
          </p:nvPr>
        </p:nvSpPr>
        <p:spPr/>
        <p:txBody>
          <a:bodyPr/>
          <a:lstStyle/>
          <a:p>
            <a:fld id="{D7ED07B3-C4E2-794C-8097-CFB75F5768B9}" type="datetime1">
              <a:rPr lang="sv-SE" smtClean="0"/>
              <a:t>2026-08-28</a:t>
            </a:fld>
            <a:endParaRPr lang="sv-SE"/>
          </a:p>
        </p:txBody>
      </p:sp>
      <p:sp>
        <p:nvSpPr>
          <p:cNvPr id="5" name="Platshållare för sidfot 4">
            <a:extLst>
              <a:ext uri="{FF2B5EF4-FFF2-40B4-BE49-F238E27FC236}">
                <a16:creationId xmlns:a16="http://schemas.microsoft.com/office/drawing/2014/main" id="{76E5F54F-5108-9680-A6B8-42FD3C06F1FD}"/>
              </a:ext>
            </a:extLst>
          </p:cNvPr>
          <p:cNvSpPr>
            <a:spLocks noGrp="1"/>
          </p:cNvSpPr>
          <p:nvPr>
            <p:ph type="ftr" sz="quarter" idx="11"/>
          </p:nvPr>
        </p:nvSpPr>
        <p:spPr/>
        <p:txBody>
          <a:bodyPr/>
          <a:lstStyle/>
          <a:p>
            <a:r>
              <a:rPr lang="sv-SE"/>
              <a:t>IKEM Företagspresentation / Mall</a:t>
            </a:r>
          </a:p>
        </p:txBody>
      </p:sp>
      <p:sp>
        <p:nvSpPr>
          <p:cNvPr id="6" name="Platshållare för bildnummer 5">
            <a:extLst>
              <a:ext uri="{FF2B5EF4-FFF2-40B4-BE49-F238E27FC236}">
                <a16:creationId xmlns:a16="http://schemas.microsoft.com/office/drawing/2014/main" id="{E2D11426-52CF-6694-7BC0-C55B368EE0D3}"/>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221119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987E75F-49FC-12B8-DA3D-424ED7A132B6}"/>
              </a:ext>
            </a:extLst>
          </p:cNvPr>
          <p:cNvSpPr>
            <a:spLocks noGrp="1"/>
          </p:cNvSpPr>
          <p:nvPr>
            <p:ph sz="half" idx="2"/>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Tree>
    <p:extLst>
      <p:ext uri="{BB962C8B-B14F-4D97-AF65-F5344CB8AC3E}">
        <p14:creationId xmlns:p14="http://schemas.microsoft.com/office/powerpoint/2010/main" val="1804661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nehåll och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5542417"/>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230434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bild V">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6204575"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6204625"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586800" y="586800"/>
            <a:ext cx="5400675" cy="5542417"/>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164397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ehåll och två bilder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F245E2-7735-A12A-6F21-0F68F647502B}"/>
              </a:ext>
            </a:extLst>
          </p:cNvPr>
          <p:cNvSpPr>
            <a:spLocks noGrp="1"/>
          </p:cNvSpPr>
          <p:nvPr>
            <p:ph type="title"/>
          </p:nvPr>
        </p:nvSpPr>
        <p:spPr>
          <a:xfrm>
            <a:off x="588001" y="586921"/>
            <a:ext cx="5400050" cy="1041854"/>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3D65E-5A09-6488-33D6-23CB0203D59B}"/>
              </a:ext>
            </a:extLst>
          </p:cNvPr>
          <p:cNvSpPr>
            <a:spLocks noGrp="1"/>
          </p:cNvSpPr>
          <p:nvPr>
            <p:ph sz="half" idx="1"/>
          </p:nvPr>
        </p:nvSpPr>
        <p:spPr>
          <a:xfrm>
            <a:off x="588000" y="1922400"/>
            <a:ext cx="5400000" cy="4215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2AC755-E04A-B5FB-7CDD-0C0E46C723E9}"/>
              </a:ext>
            </a:extLst>
          </p:cNvPr>
          <p:cNvSpPr>
            <a:spLocks noGrp="1"/>
          </p:cNvSpPr>
          <p:nvPr>
            <p:ph type="dt" sz="half" idx="10"/>
          </p:nvPr>
        </p:nvSpPr>
        <p:spPr/>
        <p:txBody>
          <a:bodyPr/>
          <a:lstStyle/>
          <a:p>
            <a:fld id="{9DD0D446-F6F0-2544-B8E8-060F58668E30}" type="datetime1">
              <a:rPr lang="sv-SE" smtClean="0"/>
              <a:t>2026-08-28</a:t>
            </a:fld>
            <a:endParaRPr lang="sv-SE"/>
          </a:p>
        </p:txBody>
      </p:sp>
      <p:sp>
        <p:nvSpPr>
          <p:cNvPr id="6" name="Platshållare för sidfot 5">
            <a:extLst>
              <a:ext uri="{FF2B5EF4-FFF2-40B4-BE49-F238E27FC236}">
                <a16:creationId xmlns:a16="http://schemas.microsoft.com/office/drawing/2014/main" id="{E24319C1-8F60-AE42-ACB8-4C897DC2E905}"/>
              </a:ext>
            </a:extLst>
          </p:cNvPr>
          <p:cNvSpPr>
            <a:spLocks noGrp="1"/>
          </p:cNvSpPr>
          <p:nvPr>
            <p:ph type="ftr" sz="quarter" idx="11"/>
          </p:nvPr>
        </p:nvSpPr>
        <p:spPr/>
        <p:txBody>
          <a:bodyPr/>
          <a:lstStyle/>
          <a:p>
            <a:r>
              <a:rPr lang="sv-SE"/>
              <a:t>IKEM Företagspresentation / Mall</a:t>
            </a:r>
          </a:p>
        </p:txBody>
      </p:sp>
      <p:sp>
        <p:nvSpPr>
          <p:cNvPr id="7" name="Platshållare för bildnummer 6">
            <a:extLst>
              <a:ext uri="{FF2B5EF4-FFF2-40B4-BE49-F238E27FC236}">
                <a16:creationId xmlns:a16="http://schemas.microsoft.com/office/drawing/2014/main" id="{0497F915-955D-6AA2-87F6-643A93185D6B}"/>
              </a:ext>
            </a:extLst>
          </p:cNvPr>
          <p:cNvSpPr>
            <a:spLocks noGrp="1"/>
          </p:cNvSpPr>
          <p:nvPr>
            <p:ph type="sldNum" sz="quarter" idx="12"/>
          </p:nvPr>
        </p:nvSpPr>
        <p:spPr/>
        <p:txBody>
          <a:bodyPr/>
          <a:lstStyle/>
          <a:p>
            <a:fld id="{392BA5CC-A998-A240-AC5F-80A1091774E7}" type="slidenum">
              <a:rPr lang="sv-SE" smtClean="0"/>
              <a:t>‹#›</a:t>
            </a:fld>
            <a:endParaRPr lang="sv-SE"/>
          </a:p>
        </p:txBody>
      </p:sp>
      <p:sp>
        <p:nvSpPr>
          <p:cNvPr id="9" name="Platshållare för bild 8">
            <a:extLst>
              <a:ext uri="{FF2B5EF4-FFF2-40B4-BE49-F238E27FC236}">
                <a16:creationId xmlns:a16="http://schemas.microsoft.com/office/drawing/2014/main" id="{A189A4B6-14E0-3E09-FC55-1353487EBF10}"/>
              </a:ext>
            </a:extLst>
          </p:cNvPr>
          <p:cNvSpPr>
            <a:spLocks noGrp="1"/>
          </p:cNvSpPr>
          <p:nvPr>
            <p:ph type="pic" sz="quarter" idx="13"/>
          </p:nvPr>
        </p:nvSpPr>
        <p:spPr>
          <a:xfrm>
            <a:off x="6203950" y="586921"/>
            <a:ext cx="5400675" cy="2842079"/>
          </a:xfrm>
          <a:solidFill>
            <a:schemeClr val="bg2"/>
          </a:solidFill>
        </p:spPr>
        <p:txBody>
          <a:bodyPr/>
          <a:lstStyle/>
          <a:p>
            <a:r>
              <a:rPr lang="sv-SE"/>
              <a:t>Klicka på ikonen för att lägga till en bild</a:t>
            </a:r>
          </a:p>
        </p:txBody>
      </p:sp>
      <p:sp>
        <p:nvSpPr>
          <p:cNvPr id="8" name="Platshållare för bild 7">
            <a:extLst>
              <a:ext uri="{FF2B5EF4-FFF2-40B4-BE49-F238E27FC236}">
                <a16:creationId xmlns:a16="http://schemas.microsoft.com/office/drawing/2014/main" id="{AEC4BFE3-9CBF-B9E0-6458-1B25F7E644C2}"/>
              </a:ext>
            </a:extLst>
          </p:cNvPr>
          <p:cNvSpPr>
            <a:spLocks noGrp="1"/>
          </p:cNvSpPr>
          <p:nvPr>
            <p:ph type="pic" sz="quarter" idx="14"/>
          </p:nvPr>
        </p:nvSpPr>
        <p:spPr>
          <a:xfrm>
            <a:off x="6203950" y="3429000"/>
            <a:ext cx="5400675" cy="2700338"/>
          </a:xfrm>
          <a:solidFill>
            <a:schemeClr val="bg2"/>
          </a:solidFill>
        </p:spPr>
        <p:txBody>
          <a:bodyPr/>
          <a:lstStyle/>
          <a:p>
            <a:r>
              <a:rPr lang="sv-SE"/>
              <a:t>Klicka på ikonen för att lägga till en bild</a:t>
            </a:r>
          </a:p>
        </p:txBody>
      </p:sp>
    </p:spTree>
    <p:extLst>
      <p:ext uri="{BB962C8B-B14F-4D97-AF65-F5344CB8AC3E}">
        <p14:creationId xmlns:p14="http://schemas.microsoft.com/office/powerpoint/2010/main" val="329755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7.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681D52-2B7A-4700-6B05-54197A972E01}"/>
              </a:ext>
            </a:extLst>
          </p:cNvPr>
          <p:cNvSpPr>
            <a:spLocks noGrp="1"/>
          </p:cNvSpPr>
          <p:nvPr>
            <p:ph type="title"/>
          </p:nvPr>
        </p:nvSpPr>
        <p:spPr>
          <a:xfrm>
            <a:off x="588000" y="586921"/>
            <a:ext cx="8023225" cy="1041854"/>
          </a:xfrm>
          <a:prstGeom prst="rect">
            <a:avLst/>
          </a:prstGeom>
        </p:spPr>
        <p:txBody>
          <a:bodyPr vert="horz" lIns="0" tIns="0" rIns="0" bIns="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6CAF037-5ABF-C7DE-0ACD-8221FB5DEC2F}"/>
              </a:ext>
            </a:extLst>
          </p:cNvPr>
          <p:cNvSpPr>
            <a:spLocks noGrp="1"/>
          </p:cNvSpPr>
          <p:nvPr>
            <p:ph type="body" idx="1"/>
          </p:nvPr>
        </p:nvSpPr>
        <p:spPr>
          <a:xfrm>
            <a:off x="588000" y="1921565"/>
            <a:ext cx="11016000" cy="4212000"/>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85E66F-E118-9EFF-9FC7-A51DC9088EAC}"/>
              </a:ext>
            </a:extLst>
          </p:cNvPr>
          <p:cNvSpPr>
            <a:spLocks noGrp="1"/>
          </p:cNvSpPr>
          <p:nvPr>
            <p:ph type="dt" sz="half" idx="2"/>
          </p:nvPr>
        </p:nvSpPr>
        <p:spPr>
          <a:xfrm>
            <a:off x="5348526" y="6401222"/>
            <a:ext cx="2743200" cy="210705"/>
          </a:xfrm>
          <a:prstGeom prst="rect">
            <a:avLst/>
          </a:prstGeom>
        </p:spPr>
        <p:txBody>
          <a:bodyPr vert="horz" lIns="0" tIns="0" rIns="0" bIns="0" rtlCol="0" anchor="ctr"/>
          <a:lstStyle>
            <a:lvl1pPr algn="l">
              <a:defRPr sz="900">
                <a:solidFill>
                  <a:schemeClr val="tx1"/>
                </a:solidFill>
              </a:defRPr>
            </a:lvl1pPr>
          </a:lstStyle>
          <a:p>
            <a:fld id="{0EB5D286-1D8A-7A49-A16E-A9F0169C6EFE}" type="datetime1">
              <a:rPr lang="sv-SE" smtClean="0"/>
              <a:t>2026-08-28</a:t>
            </a:fld>
            <a:endParaRPr lang="sv-SE"/>
          </a:p>
        </p:txBody>
      </p:sp>
      <p:sp>
        <p:nvSpPr>
          <p:cNvPr id="5" name="Platshållare för sidfot 4">
            <a:extLst>
              <a:ext uri="{FF2B5EF4-FFF2-40B4-BE49-F238E27FC236}">
                <a16:creationId xmlns:a16="http://schemas.microsoft.com/office/drawing/2014/main" id="{B9A3DA7A-DA68-D499-1CD3-A2BDA1970085}"/>
              </a:ext>
            </a:extLst>
          </p:cNvPr>
          <p:cNvSpPr>
            <a:spLocks noGrp="1"/>
          </p:cNvSpPr>
          <p:nvPr>
            <p:ph type="ftr" sz="quarter" idx="3"/>
          </p:nvPr>
        </p:nvSpPr>
        <p:spPr>
          <a:xfrm>
            <a:off x="1090863" y="6401222"/>
            <a:ext cx="4114800" cy="210705"/>
          </a:xfrm>
          <a:prstGeom prst="rect">
            <a:avLst/>
          </a:prstGeom>
        </p:spPr>
        <p:txBody>
          <a:bodyPr vert="horz" lIns="0" tIns="0" rIns="0" bIns="0" rtlCol="0" anchor="ctr"/>
          <a:lstStyle>
            <a:lvl1pPr algn="l">
              <a:defRPr sz="900">
                <a:solidFill>
                  <a:schemeClr val="tx1"/>
                </a:solidFill>
              </a:defRPr>
            </a:lvl1pPr>
          </a:lstStyle>
          <a:p>
            <a:r>
              <a:rPr lang="sv-SE"/>
              <a:t>IKEM Företagspresentation / Mall</a:t>
            </a:r>
          </a:p>
        </p:txBody>
      </p:sp>
      <p:sp>
        <p:nvSpPr>
          <p:cNvPr id="6" name="Platshållare för bildnummer 5">
            <a:extLst>
              <a:ext uri="{FF2B5EF4-FFF2-40B4-BE49-F238E27FC236}">
                <a16:creationId xmlns:a16="http://schemas.microsoft.com/office/drawing/2014/main" id="{8405EE2A-19A9-F4CC-92F0-924EA00DE58A}"/>
              </a:ext>
            </a:extLst>
          </p:cNvPr>
          <p:cNvSpPr>
            <a:spLocks noGrp="1"/>
          </p:cNvSpPr>
          <p:nvPr>
            <p:ph type="sldNum" sz="quarter" idx="4"/>
          </p:nvPr>
        </p:nvSpPr>
        <p:spPr>
          <a:xfrm>
            <a:off x="588000" y="6401222"/>
            <a:ext cx="360000" cy="210705"/>
          </a:xfrm>
          <a:prstGeom prst="rect">
            <a:avLst/>
          </a:prstGeom>
        </p:spPr>
        <p:txBody>
          <a:bodyPr vert="horz" lIns="0" tIns="0" rIns="0" bIns="0" rtlCol="0" anchor="ctr"/>
          <a:lstStyle>
            <a:lvl1pPr algn="l">
              <a:defRPr sz="900">
                <a:solidFill>
                  <a:schemeClr val="tx1"/>
                </a:solidFill>
              </a:defRPr>
            </a:lvl1pPr>
          </a:lstStyle>
          <a:p>
            <a:fld id="{392BA5CC-A998-A240-AC5F-80A1091774E7}" type="slidenum">
              <a:rPr lang="sv-SE" smtClean="0"/>
              <a:pPr/>
              <a:t>‹#›</a:t>
            </a:fld>
            <a:endParaRPr lang="sv-SE"/>
          </a:p>
        </p:txBody>
      </p:sp>
      <p:pic>
        <p:nvPicPr>
          <p:cNvPr id="8" name="Bildobjekt 7" descr="En bild som visar svart, skärmbild, design&#10;&#10;AI-genererat innehåll kan vara felaktigt.">
            <a:extLst>
              <a:ext uri="{FF2B5EF4-FFF2-40B4-BE49-F238E27FC236}">
                <a16:creationId xmlns:a16="http://schemas.microsoft.com/office/drawing/2014/main" id="{0276ECB5-D783-65D8-089D-D81AE0E7F99A}"/>
              </a:ext>
            </a:extLst>
          </p:cNvPr>
          <p:cNvPicPr>
            <a:picLocks noChangeAspect="1"/>
          </p:cNvPicPr>
          <p:nvPr userDrawn="1"/>
        </p:nvPicPr>
        <p:blipFill>
          <a:blip r:embed="rId19"/>
          <a:stretch>
            <a:fillRect/>
          </a:stretch>
        </p:blipFill>
        <p:spPr>
          <a:xfrm>
            <a:off x="10795414" y="6413665"/>
            <a:ext cx="809211" cy="185819"/>
          </a:xfrm>
          <a:prstGeom prst="rect">
            <a:avLst/>
          </a:prstGeom>
        </p:spPr>
      </p:pic>
    </p:spTree>
    <p:extLst>
      <p:ext uri="{BB962C8B-B14F-4D97-AF65-F5344CB8AC3E}">
        <p14:creationId xmlns:p14="http://schemas.microsoft.com/office/powerpoint/2010/main" val="317470758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50" r:id="rId4"/>
    <p:sldLayoutId id="2147483696" r:id="rId5"/>
    <p:sldLayoutId id="2147483652" r:id="rId6"/>
    <p:sldLayoutId id="2147483686" r:id="rId7"/>
    <p:sldLayoutId id="2147483687" r:id="rId8"/>
    <p:sldLayoutId id="2147483695" r:id="rId9"/>
    <p:sldLayoutId id="2147483651" r:id="rId10"/>
    <p:sldLayoutId id="2147483665" r:id="rId11"/>
    <p:sldLayoutId id="2147483690" r:id="rId12"/>
    <p:sldLayoutId id="2147483692" r:id="rId13"/>
    <p:sldLayoutId id="2147483654" r:id="rId14"/>
    <p:sldLayoutId id="2147483655" r:id="rId15"/>
    <p:sldLayoutId id="2147483659" r:id="rId16"/>
    <p:sldLayoutId id="2147483656" r:id="rId17"/>
  </p:sldLayoutIdLst>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800"/>
        </a:spcAft>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4pPr>
      <a:lvl5pPr marL="90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70" userDrawn="1">
          <p15:clr>
            <a:srgbClr val="F26B43"/>
          </p15:clr>
        </p15:guide>
        <p15:guide id="4" pos="7310" userDrawn="1">
          <p15:clr>
            <a:srgbClr val="F26B43"/>
          </p15:clr>
        </p15:guide>
        <p15:guide id="5" orient="horz" pos="368" userDrawn="1">
          <p15:clr>
            <a:srgbClr val="F26B43"/>
          </p15:clr>
        </p15:guide>
        <p15:guide id="6" orient="horz" pos="4042" userDrawn="1">
          <p15:clr>
            <a:srgbClr val="F26B43"/>
          </p15:clr>
        </p15:guide>
        <p15:guide id="7" orient="horz" pos="3861" userDrawn="1">
          <p15:clr>
            <a:srgbClr val="F26B43"/>
          </p15:clr>
        </p15:guide>
        <p15:guide id="8" orient="horz" pos="1026" userDrawn="1">
          <p15:clr>
            <a:srgbClr val="F26B43"/>
          </p15:clr>
        </p15:guide>
        <p15:guide id="9" orient="horz" pos="1207" userDrawn="1">
          <p15:clr>
            <a:srgbClr val="F26B43"/>
          </p15:clr>
        </p15:guide>
        <p15:guide id="10" pos="3908" userDrawn="1">
          <p15:clr>
            <a:srgbClr val="F26B43"/>
          </p15:clr>
        </p15:guide>
        <p15:guide id="11" pos="37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681D52-2B7A-4700-6B05-54197A972E01}"/>
              </a:ext>
            </a:extLst>
          </p:cNvPr>
          <p:cNvSpPr>
            <a:spLocks noGrp="1"/>
          </p:cNvSpPr>
          <p:nvPr>
            <p:ph type="title"/>
          </p:nvPr>
        </p:nvSpPr>
        <p:spPr>
          <a:xfrm>
            <a:off x="588000" y="586921"/>
            <a:ext cx="8023225" cy="1041854"/>
          </a:xfrm>
          <a:prstGeom prst="rect">
            <a:avLst/>
          </a:prstGeom>
        </p:spPr>
        <p:txBody>
          <a:bodyPr vert="horz" lIns="0" tIns="0" rIns="0" bIns="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6CAF037-5ABF-C7DE-0ACD-8221FB5DEC2F}"/>
              </a:ext>
            </a:extLst>
          </p:cNvPr>
          <p:cNvSpPr>
            <a:spLocks noGrp="1"/>
          </p:cNvSpPr>
          <p:nvPr>
            <p:ph type="body" idx="1"/>
          </p:nvPr>
        </p:nvSpPr>
        <p:spPr>
          <a:xfrm>
            <a:off x="588000" y="1921565"/>
            <a:ext cx="11016000" cy="4212000"/>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85E66F-E118-9EFF-9FC7-A51DC9088EAC}"/>
              </a:ext>
            </a:extLst>
          </p:cNvPr>
          <p:cNvSpPr>
            <a:spLocks noGrp="1"/>
          </p:cNvSpPr>
          <p:nvPr>
            <p:ph type="dt" sz="half" idx="2"/>
          </p:nvPr>
        </p:nvSpPr>
        <p:spPr>
          <a:xfrm>
            <a:off x="5348526" y="6401222"/>
            <a:ext cx="2743200" cy="210705"/>
          </a:xfrm>
          <a:prstGeom prst="rect">
            <a:avLst/>
          </a:prstGeom>
        </p:spPr>
        <p:txBody>
          <a:bodyPr vert="horz" lIns="0" tIns="0" rIns="0" bIns="0" rtlCol="0" anchor="ctr"/>
          <a:lstStyle>
            <a:lvl1pPr algn="l">
              <a:defRPr sz="900">
                <a:solidFill>
                  <a:schemeClr val="tx1"/>
                </a:solidFill>
              </a:defRPr>
            </a:lvl1pPr>
          </a:lstStyle>
          <a:p>
            <a:fld id="{0EB5D286-1D8A-7A49-A16E-A9F0169C6EFE}" type="datetime1">
              <a:rPr lang="sv-SE" smtClean="0"/>
              <a:t>2026-08-28</a:t>
            </a:fld>
            <a:endParaRPr lang="sv-SE"/>
          </a:p>
        </p:txBody>
      </p:sp>
      <p:sp>
        <p:nvSpPr>
          <p:cNvPr id="5" name="Platshållare för sidfot 4">
            <a:extLst>
              <a:ext uri="{FF2B5EF4-FFF2-40B4-BE49-F238E27FC236}">
                <a16:creationId xmlns:a16="http://schemas.microsoft.com/office/drawing/2014/main" id="{B9A3DA7A-DA68-D499-1CD3-A2BDA1970085}"/>
              </a:ext>
            </a:extLst>
          </p:cNvPr>
          <p:cNvSpPr>
            <a:spLocks noGrp="1"/>
          </p:cNvSpPr>
          <p:nvPr>
            <p:ph type="ftr" sz="quarter" idx="3"/>
          </p:nvPr>
        </p:nvSpPr>
        <p:spPr>
          <a:xfrm>
            <a:off x="1090863" y="6401222"/>
            <a:ext cx="4114800" cy="210705"/>
          </a:xfrm>
          <a:prstGeom prst="rect">
            <a:avLst/>
          </a:prstGeom>
        </p:spPr>
        <p:txBody>
          <a:bodyPr vert="horz" lIns="0" tIns="0" rIns="0" bIns="0" rtlCol="0" anchor="ctr"/>
          <a:lstStyle>
            <a:lvl1pPr algn="l">
              <a:defRPr sz="900">
                <a:solidFill>
                  <a:schemeClr val="tx1"/>
                </a:solidFill>
              </a:defRPr>
            </a:lvl1pPr>
          </a:lstStyle>
          <a:p>
            <a:r>
              <a:rPr lang="sv-SE"/>
              <a:t>IKEM Företagspresentation / Mall</a:t>
            </a:r>
          </a:p>
        </p:txBody>
      </p:sp>
      <p:sp>
        <p:nvSpPr>
          <p:cNvPr id="6" name="Platshållare för bildnummer 5">
            <a:extLst>
              <a:ext uri="{FF2B5EF4-FFF2-40B4-BE49-F238E27FC236}">
                <a16:creationId xmlns:a16="http://schemas.microsoft.com/office/drawing/2014/main" id="{8405EE2A-19A9-F4CC-92F0-924EA00DE58A}"/>
              </a:ext>
            </a:extLst>
          </p:cNvPr>
          <p:cNvSpPr>
            <a:spLocks noGrp="1"/>
          </p:cNvSpPr>
          <p:nvPr>
            <p:ph type="sldNum" sz="quarter" idx="4"/>
          </p:nvPr>
        </p:nvSpPr>
        <p:spPr>
          <a:xfrm>
            <a:off x="588000" y="6401222"/>
            <a:ext cx="360000" cy="210705"/>
          </a:xfrm>
          <a:prstGeom prst="rect">
            <a:avLst/>
          </a:prstGeom>
        </p:spPr>
        <p:txBody>
          <a:bodyPr vert="horz" lIns="0" tIns="0" rIns="0" bIns="0" rtlCol="0" anchor="ctr"/>
          <a:lstStyle>
            <a:lvl1pPr algn="l">
              <a:defRPr sz="900">
                <a:solidFill>
                  <a:schemeClr val="tx1"/>
                </a:solidFill>
              </a:defRPr>
            </a:lvl1pPr>
          </a:lstStyle>
          <a:p>
            <a:fld id="{392BA5CC-A998-A240-AC5F-80A1091774E7}" type="slidenum">
              <a:rPr lang="sv-SE" smtClean="0"/>
              <a:pPr/>
              <a:t>‹#›</a:t>
            </a:fld>
            <a:endParaRPr lang="sv-SE"/>
          </a:p>
        </p:txBody>
      </p:sp>
      <p:pic>
        <p:nvPicPr>
          <p:cNvPr id="7" name="Bildobjekt 6" descr="En bild som visar logotyp, Teckensnitt, Grafik, symbol&#10;&#10;AI-genererat innehåll kan vara felaktigt.">
            <a:extLst>
              <a:ext uri="{FF2B5EF4-FFF2-40B4-BE49-F238E27FC236}">
                <a16:creationId xmlns:a16="http://schemas.microsoft.com/office/drawing/2014/main" id="{0C4E86E4-6923-5B9B-0C0C-7F0A1F5DB2AC}"/>
              </a:ext>
            </a:extLst>
          </p:cNvPr>
          <p:cNvPicPr>
            <a:picLocks noChangeAspect="1"/>
          </p:cNvPicPr>
          <p:nvPr userDrawn="1"/>
        </p:nvPicPr>
        <p:blipFill>
          <a:blip r:embed="rId19"/>
          <a:stretch>
            <a:fillRect/>
          </a:stretch>
        </p:blipFill>
        <p:spPr bwMode="black">
          <a:xfrm>
            <a:off x="10795762" y="6413745"/>
            <a:ext cx="799200" cy="183520"/>
          </a:xfrm>
          <a:prstGeom prst="rect">
            <a:avLst/>
          </a:prstGeom>
        </p:spPr>
      </p:pic>
    </p:spTree>
    <p:extLst>
      <p:ext uri="{BB962C8B-B14F-4D97-AF65-F5344CB8AC3E}">
        <p14:creationId xmlns:p14="http://schemas.microsoft.com/office/powerpoint/2010/main" val="323286073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85" r:id="rId4"/>
    <p:sldLayoutId id="2147483674" r:id="rId5"/>
    <p:sldLayoutId id="2147483675" r:id="rId6"/>
    <p:sldLayoutId id="2147483688" r:id="rId7"/>
    <p:sldLayoutId id="2147483689" r:id="rId8"/>
    <p:sldLayoutId id="2147483694" r:id="rId9"/>
    <p:sldLayoutId id="2147483679" r:id="rId10"/>
    <p:sldLayoutId id="2147483680" r:id="rId11"/>
    <p:sldLayoutId id="2147483691" r:id="rId12"/>
    <p:sldLayoutId id="2147483693" r:id="rId13"/>
    <p:sldLayoutId id="2147483681" r:id="rId14"/>
    <p:sldLayoutId id="2147483682" r:id="rId15"/>
    <p:sldLayoutId id="2147483683" r:id="rId16"/>
    <p:sldLayoutId id="2147483684" r:id="rId17"/>
  </p:sldLayoutIdLst>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800"/>
        </a:spcAft>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4pPr>
      <a:lvl5pPr marL="900000" indent="-180000" algn="l" defTabSz="9144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70" userDrawn="1">
          <p15:clr>
            <a:srgbClr val="F26B43"/>
          </p15:clr>
        </p15:guide>
        <p15:guide id="4" pos="7310" userDrawn="1">
          <p15:clr>
            <a:srgbClr val="F26B43"/>
          </p15:clr>
        </p15:guide>
        <p15:guide id="5" orient="horz" pos="368" userDrawn="1">
          <p15:clr>
            <a:srgbClr val="F26B43"/>
          </p15:clr>
        </p15:guide>
        <p15:guide id="6" orient="horz" pos="4042" userDrawn="1">
          <p15:clr>
            <a:srgbClr val="F26B43"/>
          </p15:clr>
        </p15:guide>
        <p15:guide id="7" orient="horz" pos="3861" userDrawn="1">
          <p15:clr>
            <a:srgbClr val="F26B43"/>
          </p15:clr>
        </p15:guide>
        <p15:guide id="8" orient="horz" pos="1026" userDrawn="1">
          <p15:clr>
            <a:srgbClr val="F26B43"/>
          </p15:clr>
        </p15:guide>
        <p15:guide id="9" orient="horz" pos="1207" userDrawn="1">
          <p15:clr>
            <a:srgbClr val="F26B43"/>
          </p15:clr>
        </p15:guide>
        <p15:guide id="10" pos="3908" userDrawn="1">
          <p15:clr>
            <a:srgbClr val="F26B43"/>
          </p15:clr>
        </p15:guide>
        <p15:guide id="11" pos="37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70BC-AF09-FE1A-55B3-B324C4CE988C}"/>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EAF8FBCF-DFF0-55F7-0B30-E09D874596B7}"/>
              </a:ext>
            </a:extLst>
          </p:cNvPr>
          <p:cNvSpPr>
            <a:spLocks noGrp="1"/>
          </p:cNvSpPr>
          <p:nvPr>
            <p:ph type="ctrTitle"/>
          </p:nvPr>
        </p:nvSpPr>
        <p:spPr/>
        <p:txBody>
          <a:bodyPr anchor="t">
            <a:noAutofit/>
          </a:bodyPr>
          <a:lstStyle/>
          <a:p>
            <a:r>
              <a:t>Industribarometern</a:t>
            </a:r>
          </a:p>
          <a:p>
            <a:r>
              <a:t>Q2 2026</a:t>
            </a:r>
          </a:p>
        </p:txBody>
      </p:sp>
      <p:sp>
        <p:nvSpPr>
          <p:cNvPr id="10" name="Platshållare för text 9">
            <a:extLst>
              <a:ext uri="{FF2B5EF4-FFF2-40B4-BE49-F238E27FC236}">
                <a16:creationId xmlns:a16="http://schemas.microsoft.com/office/drawing/2014/main" id="{4A71BF46-E907-B109-2743-2F2EFA2B0E1E}"/>
              </a:ext>
            </a:extLst>
          </p:cNvPr>
          <p:cNvSpPr>
            <a:spLocks noGrp="1"/>
          </p:cNvSpPr>
          <p:nvPr>
            <p:ph type="body" sz="quarter" idx="13"/>
          </p:nvPr>
        </p:nvSpPr>
        <p:spPr/>
        <p:txBody>
          <a:bodyPr/>
          <a:lstStyle/>
          <a:p>
            <a:r>
              <a:t>IKEM | augusti 2026</a:t>
            </a:r>
          </a:p>
        </p:txBody>
      </p:sp>
    </p:spTree>
    <p:extLst>
      <p:ext uri="{BB962C8B-B14F-4D97-AF65-F5344CB8AC3E}">
        <p14:creationId xmlns:p14="http://schemas.microsoft.com/office/powerpoint/2010/main" val="2008225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B3B290BE-D059-F595-0BB7-D9DC28B335AA}"/>
              </a:ext>
            </a:extLst>
          </p:cNvPr>
          <p:cNvSpPr>
            <a:spLocks noGrp="1"/>
          </p:cNvSpPr>
          <p:nvPr>
            <p:ph type="title"/>
          </p:nvPr>
        </p:nvSpPr>
        <p:spPr>
          <a:xfrm>
            <a:off x="588000" y="586921"/>
            <a:ext cx="8023225" cy="1041854"/>
          </a:xfrm>
        </p:spPr>
        <p:txBody>
          <a:bodyPr/>
          <a:lstStyle/>
          <a:p>
            <a:r>
              <a:t>Plastindustrin mot strömmen – men helheten fortsatt svag</a:t>
            </a:r>
            <a:endParaRPr lang="en-US"/>
          </a:p>
        </p:txBody>
      </p:sp>
      <p:sp>
        <p:nvSpPr>
          <p:cNvPr id="20" name="Content Placeholder 2">
            <a:extLst>
              <a:ext uri="{FF2B5EF4-FFF2-40B4-BE49-F238E27FC236}">
                <a16:creationId xmlns:a16="http://schemas.microsoft.com/office/drawing/2014/main" id="{CC17BD7E-4BE4-A17C-73A5-A4709C1D2848}"/>
              </a:ext>
            </a:extLst>
          </p:cNvPr>
          <p:cNvSpPr>
            <a:spLocks noGrp="1"/>
          </p:cNvSpPr>
          <p:nvPr>
            <p:ph sz="half" idx="1"/>
          </p:nvPr>
        </p:nvSpPr>
        <p:spPr>
          <a:xfrm>
            <a:off x="588000" y="1922400"/>
            <a:ext cx="5400000" cy="4215600"/>
          </a:xfrm>
        </p:spPr>
        <p:txBody>
          <a:bodyPr vert="horz" lIns="0" tIns="0" rIns="0" bIns="0" rtlCol="0" anchor="t">
            <a:noAutofit/>
          </a:bodyPr>
          <a:lstStyle/>
          <a:p>
            <a:pPr marL="179705" indent="-179705"/>
            <a:r>
              <a:t>IKEM:s leveransindex landade på 92, vilket innebär minskade volymer i årstakt.</a:t>
            </a:r>
            <a:endParaRPr lang="en-US" dirty="0"/>
          </a:p>
          <a:p>
            <a:r>
              <a:t>Bilden är tudelad: plast/gummi ökade tydligt, med index 121.</a:t>
            </a:r>
          </a:p>
          <a:p>
            <a:r>
              <a:t>Läkemedel (77) samt kemi/raffinaderi (83) höll tillbaka helheten.</a:t>
            </a:r>
          </a:p>
        </p:txBody>
      </p:sp>
      <p:sp>
        <p:nvSpPr>
          <p:cNvPr id="4" name="Footer Placeholder 3">
            <a:extLst>
              <a:ext uri="{FF2B5EF4-FFF2-40B4-BE49-F238E27FC236}">
                <a16:creationId xmlns:a16="http://schemas.microsoft.com/office/drawing/2014/main" id="{B2B977ED-25A1-DA06-FECE-E1BEF7D084A4}"/>
              </a:ext>
            </a:extLst>
          </p:cNvPr>
          <p:cNvSpPr>
            <a:spLocks noGrp="1"/>
          </p:cNvSpPr>
          <p:nvPr>
            <p:ph type="ftr" sz="quarter" idx="11"/>
          </p:nvPr>
        </p:nvSpPr>
        <p:spPr>
          <a:xfrm>
            <a:off x="1090863" y="6401222"/>
            <a:ext cx="4114800" cy="210705"/>
          </a:xfrm>
        </p:spPr>
        <p:txBody>
          <a:bodyPr anchor="ctr">
            <a:normAutofit/>
          </a:bodyPr>
          <a:lstStyle/>
          <a:p>
            <a:pPr>
              <a:spcAft>
                <a:spcPts val="600"/>
              </a:spcAft>
            </a:pPr>
            <a:r>
              <a:t>IKEM Industribarometer Q2 2026</a:t>
            </a:r>
          </a:p>
        </p:txBody>
      </p:sp>
      <p:sp>
        <p:nvSpPr>
          <p:cNvPr id="5" name="Slide Number Placeholder 4">
            <a:extLst>
              <a:ext uri="{FF2B5EF4-FFF2-40B4-BE49-F238E27FC236}">
                <a16:creationId xmlns:a16="http://schemas.microsoft.com/office/drawing/2014/main" id="{D5DC38A7-7937-5E19-0503-CA047A7BFF7B}"/>
              </a:ext>
            </a:extLst>
          </p:cNvPr>
          <p:cNvSpPr>
            <a:spLocks noGrp="1"/>
          </p:cNvSpPr>
          <p:nvPr>
            <p:ph type="sldNum" sz="quarter" idx="12"/>
          </p:nvPr>
        </p:nvSpPr>
        <p:spPr>
          <a:xfrm>
            <a:off x="588000" y="6401222"/>
            <a:ext cx="360000" cy="210705"/>
          </a:xfrm>
        </p:spPr>
        <p:txBody>
          <a:bodyPr anchor="ctr">
            <a:normAutofit/>
          </a:bodyPr>
          <a:lstStyle/>
          <a:p>
            <a:pPr>
              <a:spcAft>
                <a:spcPts val="600"/>
              </a:spcAft>
            </a:pPr>
            <a:fld id="{392BA5CC-A998-A240-AC5F-80A1091774E7}" type="slidenum">
              <a:rPr lang="sv-SE" smtClean="0"/>
              <a:pPr>
                <a:spcAft>
                  <a:spcPts val="600"/>
                </a:spcAft>
              </a:pPr>
              <a:t>2</a:t>
            </a:fld>
            <a:endParaRPr lang="sv-SE"/>
          </a:p>
        </p:txBody>
      </p:sp>
      <p:sp>
        <p:nvSpPr>
          <p:cNvPr id="14" name="textruta 13">
            <a:extLst>
              <a:ext uri="{FF2B5EF4-FFF2-40B4-BE49-F238E27FC236}">
                <a16:creationId xmlns:a16="http://schemas.microsoft.com/office/drawing/2014/main" id="{62B4A44F-6CC3-22DD-CAEE-731573057D93}"/>
              </a:ext>
            </a:extLst>
          </p:cNvPr>
          <p:cNvSpPr txBox="1"/>
          <p:nvPr/>
        </p:nvSpPr>
        <p:spPr>
          <a:xfrm>
            <a:off x="6204002" y="5666576"/>
            <a:ext cx="5004896" cy="338554"/>
          </a:xfrm>
          <a:prstGeom prst="rect">
            <a:avLst/>
          </a:prstGeom>
          <a:noFill/>
        </p:spPr>
        <p:txBody>
          <a:bodyPr wrap="none" rtlCol="0">
            <a:spAutoFit/>
          </a:bodyPr>
          <a:lstStyle/>
          <a:p>
            <a:pPr>
              <a:buNone/>
            </a:pPr>
            <a:r>
              <a:rPr sz="800" dirty="0"/>
              <a:t>IKEM-index. </a:t>
            </a:r>
            <a:r>
              <a:rPr sz="800" dirty="0" err="1"/>
              <a:t>Försäljningsutvecklingen</a:t>
            </a:r>
            <a:r>
              <a:rPr sz="800" dirty="0"/>
              <a:t> </a:t>
            </a:r>
            <a:r>
              <a:rPr sz="800" dirty="0" err="1"/>
              <a:t>totalt</a:t>
            </a:r>
            <a:r>
              <a:rPr sz="800" dirty="0"/>
              <a:t> </a:t>
            </a:r>
            <a:r>
              <a:rPr sz="800" dirty="0" err="1"/>
              <a:t>på</a:t>
            </a:r>
            <a:r>
              <a:rPr sz="800" dirty="0"/>
              <a:t> </a:t>
            </a:r>
            <a:r>
              <a:rPr sz="800" dirty="0" err="1"/>
              <a:t>hemma</a:t>
            </a:r>
            <a:r>
              <a:rPr sz="800" dirty="0"/>
              <a:t>- och </a:t>
            </a:r>
            <a:r>
              <a:rPr sz="800" dirty="0" err="1"/>
              <a:t>exportmarknaden</a:t>
            </a:r>
            <a:r>
              <a:rPr sz="800" dirty="0"/>
              <a:t> för </a:t>
            </a:r>
            <a:r>
              <a:rPr sz="800" dirty="0" err="1"/>
              <a:t>perioden</a:t>
            </a:r>
            <a:r>
              <a:rPr sz="800" dirty="0"/>
              <a:t> Q3 2016–Q2 2026.</a:t>
            </a:r>
          </a:p>
          <a:p>
            <a:pPr>
              <a:buNone/>
            </a:pPr>
            <a:r>
              <a:rPr sz="800" dirty="0" err="1"/>
              <a:t>Volym</a:t>
            </a:r>
            <a:r>
              <a:rPr sz="800" dirty="0"/>
              <a:t> </a:t>
            </a:r>
            <a:r>
              <a:rPr sz="800" dirty="0" err="1"/>
              <a:t>i</a:t>
            </a:r>
            <a:r>
              <a:rPr sz="800" dirty="0"/>
              <a:t> </a:t>
            </a:r>
            <a:r>
              <a:rPr sz="800" dirty="0" err="1"/>
              <a:t>årstakt</a:t>
            </a:r>
            <a:r>
              <a:rPr sz="800" dirty="0"/>
              <a:t>. </a:t>
            </a:r>
            <a:r>
              <a:rPr sz="800" dirty="0" err="1"/>
              <a:t>Värden</a:t>
            </a:r>
            <a:r>
              <a:rPr sz="800" dirty="0"/>
              <a:t> </a:t>
            </a:r>
            <a:r>
              <a:rPr sz="800" dirty="0" err="1"/>
              <a:t>över</a:t>
            </a:r>
            <a:r>
              <a:rPr sz="800" dirty="0"/>
              <a:t> 100 </a:t>
            </a:r>
            <a:r>
              <a:rPr sz="800" dirty="0" err="1"/>
              <a:t>indikerar</a:t>
            </a:r>
            <a:r>
              <a:rPr sz="800" dirty="0"/>
              <a:t> </a:t>
            </a:r>
            <a:r>
              <a:rPr sz="800" dirty="0" err="1"/>
              <a:t>tillväxt</a:t>
            </a:r>
            <a:r>
              <a:rPr sz="800" dirty="0"/>
              <a:t>. </a:t>
            </a:r>
            <a:r>
              <a:rPr sz="800" dirty="0" err="1"/>
              <a:t>Maxvärde</a:t>
            </a:r>
            <a:r>
              <a:rPr sz="800" dirty="0"/>
              <a:t> 150, </a:t>
            </a:r>
            <a:r>
              <a:rPr sz="800" dirty="0" err="1"/>
              <a:t>minvärde</a:t>
            </a:r>
            <a:r>
              <a:rPr sz="800" dirty="0"/>
              <a:t> 50. Källa: IKEM</a:t>
            </a:r>
          </a:p>
        </p:txBody>
      </p:sp>
      <p:pic>
        <p:nvPicPr>
          <p:cNvPr id="21" name="Picture 20"/>
          <p:cNvPicPr>
            <a:picLocks noChangeAspect="1"/>
          </p:cNvPicPr>
          <p:nvPr/>
        </p:nvPicPr>
        <p:blipFill>
          <a:blip r:embed="rId3"/>
          <a:srcRect t="13000"/>
          <a:stretch>
            <a:fillRect/>
          </a:stretch>
        </p:blipFill>
        <p:spPr>
          <a:xfrm>
            <a:off x="6281279" y="1922400"/>
            <a:ext cx="5079171" cy="3450551"/>
          </a:xfrm>
          <a:prstGeom prst="rect">
            <a:avLst/>
          </a:prstGeom>
        </p:spPr>
      </p:pic>
    </p:spTree>
    <p:extLst>
      <p:ext uri="{BB962C8B-B14F-4D97-AF65-F5344CB8AC3E}">
        <p14:creationId xmlns:p14="http://schemas.microsoft.com/office/powerpoint/2010/main" val="1809941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C0647F-5D8C-9FC5-41DA-D1E297E5E5BD}"/>
              </a:ext>
            </a:extLst>
          </p:cNvPr>
          <p:cNvSpPr>
            <a:spLocks noGrp="1"/>
          </p:cNvSpPr>
          <p:nvPr>
            <p:ph type="title"/>
          </p:nvPr>
        </p:nvSpPr>
        <p:spPr/>
        <p:txBody>
          <a:bodyPr/>
          <a:lstStyle/>
          <a:p>
            <a:r>
              <a:t>Kostnadstrycket består – men prognosen ljusare</a:t>
            </a:r>
          </a:p>
        </p:txBody>
      </p:sp>
      <p:sp>
        <p:nvSpPr>
          <p:cNvPr id="5" name="Platshållare för sidfot 4">
            <a:extLst>
              <a:ext uri="{FF2B5EF4-FFF2-40B4-BE49-F238E27FC236}">
                <a16:creationId xmlns:a16="http://schemas.microsoft.com/office/drawing/2014/main" id="{B16F003F-CC36-BB3E-D629-E08D8C868996}"/>
              </a:ext>
            </a:extLst>
          </p:cNvPr>
          <p:cNvSpPr>
            <a:spLocks noGrp="1"/>
          </p:cNvSpPr>
          <p:nvPr>
            <p:ph type="ftr" sz="quarter" idx="11"/>
          </p:nvPr>
        </p:nvSpPr>
        <p:spPr/>
        <p:txBody>
          <a:bodyPr/>
          <a:lstStyle/>
          <a:p>
            <a:pPr>
              <a:spcAft>
                <a:spcPts val="600"/>
              </a:spcAft>
            </a:pPr>
            <a:r>
              <a:t>IKEM Industribarometer Q2 2026</a:t>
            </a:r>
          </a:p>
        </p:txBody>
      </p:sp>
      <p:sp>
        <p:nvSpPr>
          <p:cNvPr id="6" name="Platshållare för bildnummer 5">
            <a:extLst>
              <a:ext uri="{FF2B5EF4-FFF2-40B4-BE49-F238E27FC236}">
                <a16:creationId xmlns:a16="http://schemas.microsoft.com/office/drawing/2014/main" id="{B62E2AE3-97B9-241B-C12B-56AD6B926E3C}"/>
              </a:ext>
            </a:extLst>
          </p:cNvPr>
          <p:cNvSpPr>
            <a:spLocks noGrp="1"/>
          </p:cNvSpPr>
          <p:nvPr>
            <p:ph type="sldNum" sz="quarter" idx="12"/>
          </p:nvPr>
        </p:nvSpPr>
        <p:spPr/>
        <p:txBody>
          <a:bodyPr/>
          <a:lstStyle/>
          <a:p>
            <a:fld id="{392BA5CC-A998-A240-AC5F-80A1091774E7}" type="slidenum">
              <a:rPr lang="sv-SE" smtClean="0"/>
              <a:t>3</a:t>
            </a:fld>
            <a:endParaRPr lang="sv-SE"/>
          </a:p>
        </p:txBody>
      </p:sp>
      <p:sp>
        <p:nvSpPr>
          <p:cNvPr id="9" name="textruta 8">
            <a:extLst>
              <a:ext uri="{FF2B5EF4-FFF2-40B4-BE49-F238E27FC236}">
                <a16:creationId xmlns:a16="http://schemas.microsoft.com/office/drawing/2014/main" id="{C0CC4A3D-0D26-D712-5D51-B9A05CE61FE7}"/>
              </a:ext>
            </a:extLst>
          </p:cNvPr>
          <p:cNvSpPr txBox="1"/>
          <p:nvPr/>
        </p:nvSpPr>
        <p:spPr>
          <a:xfrm>
            <a:off x="6204003" y="5668226"/>
            <a:ext cx="4705134" cy="338554"/>
          </a:xfrm>
          <a:prstGeom prst="rect">
            <a:avLst/>
          </a:prstGeom>
          <a:noFill/>
        </p:spPr>
        <p:txBody>
          <a:bodyPr wrap="none" rtlCol="0">
            <a:spAutoFit/>
          </a:bodyPr>
          <a:lstStyle/>
          <a:p>
            <a:pPr>
              <a:buNone/>
            </a:pPr>
            <a:r>
              <a:rPr sz="800" dirty="0"/>
              <a:t>IKEM-index </a:t>
            </a:r>
            <a:r>
              <a:rPr sz="800" dirty="0" err="1"/>
              <a:t>över</a:t>
            </a:r>
            <a:r>
              <a:rPr sz="800" dirty="0"/>
              <a:t> </a:t>
            </a:r>
            <a:r>
              <a:rPr sz="800" dirty="0" err="1"/>
              <a:t>kostnaden</a:t>
            </a:r>
            <a:r>
              <a:rPr sz="800" dirty="0"/>
              <a:t> för </a:t>
            </a:r>
            <a:r>
              <a:rPr sz="800" dirty="0" err="1"/>
              <a:t>rå</a:t>
            </a:r>
            <a:r>
              <a:rPr sz="800" dirty="0"/>
              <a:t>- och </a:t>
            </a:r>
            <a:r>
              <a:rPr sz="800" dirty="0" err="1"/>
              <a:t>insatsvaror</a:t>
            </a:r>
            <a:r>
              <a:rPr sz="800" dirty="0"/>
              <a:t>. </a:t>
            </a:r>
            <a:r>
              <a:rPr sz="800" dirty="0" err="1"/>
              <a:t>Årstakt</a:t>
            </a:r>
            <a:r>
              <a:rPr sz="800" dirty="0"/>
              <a:t>. </a:t>
            </a:r>
            <a:r>
              <a:rPr sz="800" dirty="0" err="1"/>
              <a:t>Värde</a:t>
            </a:r>
            <a:r>
              <a:rPr sz="800" dirty="0"/>
              <a:t> </a:t>
            </a:r>
            <a:r>
              <a:rPr sz="800" dirty="0" err="1"/>
              <a:t>över</a:t>
            </a:r>
            <a:r>
              <a:rPr sz="800" dirty="0"/>
              <a:t> 100 </a:t>
            </a:r>
            <a:r>
              <a:rPr sz="800" dirty="0" err="1"/>
              <a:t>indikerar</a:t>
            </a:r>
            <a:r>
              <a:rPr sz="800" dirty="0"/>
              <a:t> </a:t>
            </a:r>
            <a:r>
              <a:rPr sz="800" dirty="0" err="1"/>
              <a:t>kostnadsökningar</a:t>
            </a:r>
            <a:r>
              <a:rPr sz="800" dirty="0"/>
              <a:t>. </a:t>
            </a:r>
          </a:p>
          <a:p>
            <a:pPr>
              <a:buNone/>
            </a:pPr>
            <a:r>
              <a:rPr sz="800" dirty="0" err="1"/>
              <a:t>Maxvärde</a:t>
            </a:r>
            <a:r>
              <a:rPr sz="800" dirty="0"/>
              <a:t> 150, </a:t>
            </a:r>
            <a:r>
              <a:rPr sz="800" dirty="0" err="1"/>
              <a:t>minvärde</a:t>
            </a:r>
            <a:r>
              <a:rPr sz="800" dirty="0"/>
              <a:t> 50. Källa: IKEM</a:t>
            </a:r>
          </a:p>
        </p:txBody>
      </p:sp>
      <p:sp>
        <p:nvSpPr>
          <p:cNvPr id="20" name="Platshållare för innehåll 19">
            <a:extLst>
              <a:ext uri="{FF2B5EF4-FFF2-40B4-BE49-F238E27FC236}">
                <a16:creationId xmlns:a16="http://schemas.microsoft.com/office/drawing/2014/main" id="{1DF2B217-F6FC-853A-EA22-DAB2ACA0712F}"/>
              </a:ext>
            </a:extLst>
          </p:cNvPr>
          <p:cNvSpPr>
            <a:spLocks noGrp="1"/>
          </p:cNvSpPr>
          <p:nvPr>
            <p:ph sz="half" idx="1"/>
          </p:nvPr>
        </p:nvSpPr>
        <p:spPr>
          <a:xfrm>
            <a:off x="588000" y="1922400"/>
            <a:ext cx="5399999" cy="4215600"/>
          </a:xfrm>
        </p:spPr>
        <p:txBody>
          <a:bodyPr/>
          <a:lstStyle/>
          <a:p>
            <a:r>
              <a:t>Produktionskostnaderna fortsatte att stiga brett under Q2.</a:t>
            </a:r>
          </a:p>
          <a:p>
            <a:r>
              <a:t>På totalnivå uppgick index för rå- och insatsvaror till 135, energi till 129 och transporter till 128.</a:t>
            </a:r>
          </a:p>
          <a:p>
            <a:r>
              <a:t>Inför Q3 pekar prognosen för rå- och insatsvaror ned mot 108 – kostnaderna ökar fortsatt, men i försiktigare takt.</a:t>
            </a:r>
          </a:p>
        </p:txBody>
      </p:sp>
      <p:pic>
        <p:nvPicPr>
          <p:cNvPr id="21" name="Picture 20"/>
          <p:cNvPicPr>
            <a:picLocks noChangeAspect="1"/>
          </p:cNvPicPr>
          <p:nvPr/>
        </p:nvPicPr>
        <p:blipFill>
          <a:blip r:embed="rId3"/>
          <a:srcRect t="14340"/>
          <a:stretch>
            <a:fillRect/>
          </a:stretch>
        </p:blipFill>
        <p:spPr>
          <a:xfrm>
            <a:off x="6328185" y="1922401"/>
            <a:ext cx="5173660" cy="3430184"/>
          </a:xfrm>
          <a:prstGeom prst="rect">
            <a:avLst/>
          </a:prstGeom>
        </p:spPr>
      </p:pic>
    </p:spTree>
    <p:extLst>
      <p:ext uri="{BB962C8B-B14F-4D97-AF65-F5344CB8AC3E}">
        <p14:creationId xmlns:p14="http://schemas.microsoft.com/office/powerpoint/2010/main" val="255375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657316A-22E6-C445-BEC1-4C471BA03109}"/>
              </a:ext>
            </a:extLst>
          </p:cNvPr>
          <p:cNvSpPr>
            <a:spLocks noGrp="1"/>
          </p:cNvSpPr>
          <p:nvPr>
            <p:ph type="title"/>
          </p:nvPr>
        </p:nvSpPr>
        <p:spPr/>
        <p:txBody>
          <a:bodyPr/>
          <a:lstStyle/>
          <a:p>
            <a:r>
              <a:t>Lönsamheten står stilla – men skillnaderna är stora</a:t>
            </a:r>
            <a:endParaRPr lang="en-US"/>
          </a:p>
        </p:txBody>
      </p:sp>
      <p:sp>
        <p:nvSpPr>
          <p:cNvPr id="7" name="Platshållare för innehåll 6">
            <a:extLst>
              <a:ext uri="{FF2B5EF4-FFF2-40B4-BE49-F238E27FC236}">
                <a16:creationId xmlns:a16="http://schemas.microsoft.com/office/drawing/2014/main" id="{4AD964F9-5813-EF9D-E6DC-9711F505F603}"/>
              </a:ext>
            </a:extLst>
          </p:cNvPr>
          <p:cNvSpPr>
            <a:spLocks noGrp="1"/>
          </p:cNvSpPr>
          <p:nvPr>
            <p:ph sz="half" idx="1"/>
          </p:nvPr>
        </p:nvSpPr>
        <p:spPr>
          <a:xfrm>
            <a:off x="588001" y="1922400"/>
            <a:ext cx="5246358" cy="4215600"/>
          </a:xfrm>
        </p:spPr>
        <p:txBody>
          <a:bodyPr/>
          <a:lstStyle/>
          <a:p>
            <a:r>
              <a:rPr dirty="0"/>
              <a:t>Det </a:t>
            </a:r>
            <a:r>
              <a:rPr dirty="0" err="1"/>
              <a:t>samlade</a:t>
            </a:r>
            <a:r>
              <a:rPr dirty="0"/>
              <a:t> </a:t>
            </a:r>
            <a:r>
              <a:rPr dirty="0" err="1"/>
              <a:t>lönsamhetsindexet</a:t>
            </a:r>
            <a:r>
              <a:rPr dirty="0"/>
              <a:t> </a:t>
            </a:r>
            <a:r>
              <a:rPr dirty="0" err="1"/>
              <a:t>låg</a:t>
            </a:r>
            <a:r>
              <a:rPr dirty="0"/>
              <a:t> </a:t>
            </a:r>
            <a:r>
              <a:rPr dirty="0" err="1"/>
              <a:t>på</a:t>
            </a:r>
            <a:r>
              <a:rPr dirty="0"/>
              <a:t> 100, det </a:t>
            </a:r>
            <a:r>
              <a:rPr dirty="0" err="1"/>
              <a:t>vill</a:t>
            </a:r>
            <a:r>
              <a:rPr dirty="0"/>
              <a:t> </a:t>
            </a:r>
            <a:r>
              <a:rPr dirty="0" err="1"/>
              <a:t>säga</a:t>
            </a:r>
            <a:r>
              <a:rPr dirty="0"/>
              <a:t> </a:t>
            </a:r>
            <a:r>
              <a:rPr dirty="0" err="1"/>
              <a:t>oförändrad</a:t>
            </a:r>
            <a:r>
              <a:rPr dirty="0"/>
              <a:t> </a:t>
            </a:r>
            <a:r>
              <a:rPr dirty="0" err="1"/>
              <a:t>lönsamhetsnivå</a:t>
            </a:r>
            <a:r>
              <a:rPr dirty="0"/>
              <a:t> </a:t>
            </a:r>
            <a:r>
              <a:rPr dirty="0" err="1"/>
              <a:t>i</a:t>
            </a:r>
            <a:r>
              <a:rPr dirty="0"/>
              <a:t> </a:t>
            </a:r>
            <a:r>
              <a:rPr dirty="0" err="1"/>
              <a:t>årstakt</a:t>
            </a:r>
            <a:r>
              <a:rPr dirty="0"/>
              <a:t>.</a:t>
            </a:r>
          </a:p>
          <a:p>
            <a:r>
              <a:rPr dirty="0"/>
              <a:t>Kemi och </a:t>
            </a:r>
            <a:r>
              <a:rPr dirty="0" err="1"/>
              <a:t>raffinaderi</a:t>
            </a:r>
            <a:r>
              <a:rPr dirty="0"/>
              <a:t> </a:t>
            </a:r>
            <a:r>
              <a:rPr dirty="0" err="1"/>
              <a:t>samt</a:t>
            </a:r>
            <a:r>
              <a:rPr dirty="0"/>
              <a:t> </a:t>
            </a:r>
            <a:r>
              <a:rPr dirty="0" err="1"/>
              <a:t>plast</a:t>
            </a:r>
            <a:r>
              <a:rPr dirty="0"/>
              <a:t>/gummi </a:t>
            </a:r>
            <a:r>
              <a:rPr dirty="0" err="1"/>
              <a:t>redovisade</a:t>
            </a:r>
            <a:r>
              <a:rPr dirty="0"/>
              <a:t> </a:t>
            </a:r>
            <a:r>
              <a:rPr dirty="0" err="1"/>
              <a:t>stärkt</a:t>
            </a:r>
            <a:r>
              <a:rPr dirty="0"/>
              <a:t> </a:t>
            </a:r>
            <a:r>
              <a:rPr dirty="0" err="1"/>
              <a:t>lönsamhet</a:t>
            </a:r>
            <a:r>
              <a:rPr dirty="0"/>
              <a:t>, </a:t>
            </a:r>
            <a:r>
              <a:rPr dirty="0" err="1"/>
              <a:t>medan</a:t>
            </a:r>
            <a:r>
              <a:rPr dirty="0"/>
              <a:t> </a:t>
            </a:r>
            <a:r>
              <a:rPr dirty="0" err="1"/>
              <a:t>läkemedel</a:t>
            </a:r>
            <a:r>
              <a:rPr dirty="0"/>
              <a:t> </a:t>
            </a:r>
            <a:r>
              <a:rPr dirty="0" err="1"/>
              <a:t>tappade</a:t>
            </a:r>
            <a:r>
              <a:rPr dirty="0"/>
              <a:t> </a:t>
            </a:r>
            <a:r>
              <a:rPr dirty="0" err="1"/>
              <a:t>tydligt</a:t>
            </a:r>
            <a:r>
              <a:rPr dirty="0"/>
              <a:t>.</a:t>
            </a:r>
          </a:p>
          <a:p>
            <a:r>
              <a:rPr dirty="0" err="1"/>
              <a:t>Investeringarna</a:t>
            </a:r>
            <a:r>
              <a:rPr dirty="0"/>
              <a:t> </a:t>
            </a:r>
            <a:r>
              <a:rPr dirty="0" err="1"/>
              <a:t>på</a:t>
            </a:r>
            <a:r>
              <a:rPr dirty="0"/>
              <a:t> </a:t>
            </a:r>
            <a:r>
              <a:rPr dirty="0" err="1"/>
              <a:t>totalnivå</a:t>
            </a:r>
            <a:r>
              <a:rPr dirty="0"/>
              <a:t> </a:t>
            </a:r>
            <a:r>
              <a:rPr dirty="0" err="1"/>
              <a:t>låg</a:t>
            </a:r>
            <a:r>
              <a:rPr dirty="0"/>
              <a:t> </a:t>
            </a:r>
            <a:r>
              <a:rPr dirty="0" err="1"/>
              <a:t>strax</a:t>
            </a:r>
            <a:r>
              <a:rPr dirty="0"/>
              <a:t> under neutral </a:t>
            </a:r>
            <a:r>
              <a:rPr dirty="0" err="1"/>
              <a:t>nivå</a:t>
            </a:r>
            <a:r>
              <a:rPr dirty="0"/>
              <a:t>, med index 97.</a:t>
            </a:r>
          </a:p>
        </p:txBody>
      </p:sp>
      <p:sp>
        <p:nvSpPr>
          <p:cNvPr id="5" name="Platshållare för sidfot 4">
            <a:extLst>
              <a:ext uri="{FF2B5EF4-FFF2-40B4-BE49-F238E27FC236}">
                <a16:creationId xmlns:a16="http://schemas.microsoft.com/office/drawing/2014/main" id="{C628E0BC-DF1A-B51E-F02F-FE70D22FF4C4}"/>
              </a:ext>
            </a:extLst>
          </p:cNvPr>
          <p:cNvSpPr>
            <a:spLocks noGrp="1"/>
          </p:cNvSpPr>
          <p:nvPr>
            <p:ph type="ftr" sz="quarter" idx="11"/>
          </p:nvPr>
        </p:nvSpPr>
        <p:spPr/>
        <p:txBody>
          <a:bodyPr anchor="ctr">
            <a:normAutofit/>
          </a:bodyPr>
          <a:lstStyle/>
          <a:p>
            <a:pPr>
              <a:spcAft>
                <a:spcPts val="600"/>
              </a:spcAft>
            </a:pPr>
            <a:r>
              <a:t>IKEM Industribarometer Q2 2026</a:t>
            </a:r>
          </a:p>
        </p:txBody>
      </p:sp>
      <p:sp>
        <p:nvSpPr>
          <p:cNvPr id="6" name="Platshållare för bildnummer 5">
            <a:extLst>
              <a:ext uri="{FF2B5EF4-FFF2-40B4-BE49-F238E27FC236}">
                <a16:creationId xmlns:a16="http://schemas.microsoft.com/office/drawing/2014/main" id="{11C0D743-D391-6B00-DE78-979843FCB709}"/>
              </a:ext>
            </a:extLst>
          </p:cNvPr>
          <p:cNvSpPr>
            <a:spLocks noGrp="1"/>
          </p:cNvSpPr>
          <p:nvPr>
            <p:ph type="sldNum" sz="quarter" idx="12"/>
          </p:nvPr>
        </p:nvSpPr>
        <p:spPr/>
        <p:txBody>
          <a:bodyPr anchor="ctr">
            <a:normAutofit/>
          </a:bodyPr>
          <a:lstStyle/>
          <a:p>
            <a:pPr>
              <a:spcAft>
                <a:spcPts val="600"/>
              </a:spcAft>
            </a:pPr>
            <a:fld id="{392BA5CC-A998-A240-AC5F-80A1091774E7}" type="slidenum">
              <a:rPr lang="sv-SE" smtClean="0"/>
              <a:pPr>
                <a:spcAft>
                  <a:spcPts val="600"/>
                </a:spcAft>
              </a:pPr>
              <a:t>4</a:t>
            </a:fld>
            <a:endParaRPr lang="sv-SE"/>
          </a:p>
        </p:txBody>
      </p:sp>
      <p:sp>
        <p:nvSpPr>
          <p:cNvPr id="10" name="textruta 9">
            <a:extLst>
              <a:ext uri="{FF2B5EF4-FFF2-40B4-BE49-F238E27FC236}">
                <a16:creationId xmlns:a16="http://schemas.microsoft.com/office/drawing/2014/main" id="{5D32A4D8-1D0D-C266-F704-E2350AD9B9E0}"/>
              </a:ext>
            </a:extLst>
          </p:cNvPr>
          <p:cNvSpPr txBox="1"/>
          <p:nvPr/>
        </p:nvSpPr>
        <p:spPr>
          <a:xfrm>
            <a:off x="6202471" y="5732201"/>
            <a:ext cx="5399999" cy="215444"/>
          </a:xfrm>
          <a:prstGeom prst="rect">
            <a:avLst/>
          </a:prstGeom>
          <a:noFill/>
        </p:spPr>
        <p:txBody>
          <a:bodyPr wrap="square" rtlCol="0">
            <a:spAutoFit/>
          </a:bodyPr>
          <a:lstStyle/>
          <a:p>
            <a:pPr algn="r">
              <a:buNone/>
            </a:pPr>
            <a:r>
              <a:rPr sz="800" dirty="0" err="1"/>
              <a:t>Maxvärde</a:t>
            </a:r>
            <a:r>
              <a:rPr sz="800" dirty="0"/>
              <a:t> 150, </a:t>
            </a:r>
            <a:r>
              <a:rPr sz="800" dirty="0" err="1"/>
              <a:t>minvärde</a:t>
            </a:r>
            <a:r>
              <a:rPr sz="800" dirty="0"/>
              <a:t> 50. Källa: IKEM</a:t>
            </a:r>
          </a:p>
        </p:txBody>
      </p:sp>
      <p:pic>
        <p:nvPicPr>
          <p:cNvPr id="14" name="Picture 13"/>
          <p:cNvPicPr>
            <a:picLocks noChangeAspect="1"/>
          </p:cNvPicPr>
          <p:nvPr/>
        </p:nvPicPr>
        <p:blipFill>
          <a:blip r:embed="rId3"/>
          <a:srcRect/>
          <a:stretch/>
        </p:blipFill>
        <p:spPr>
          <a:xfrm>
            <a:off x="6202471" y="1922400"/>
            <a:ext cx="2575384" cy="2508922"/>
          </a:xfrm>
          <a:prstGeom prst="rect">
            <a:avLst/>
          </a:prstGeom>
        </p:spPr>
      </p:pic>
      <p:pic>
        <p:nvPicPr>
          <p:cNvPr id="2" name="Picture 13">
            <a:extLst>
              <a:ext uri="{FF2B5EF4-FFF2-40B4-BE49-F238E27FC236}">
                <a16:creationId xmlns:a16="http://schemas.microsoft.com/office/drawing/2014/main" id="{3E875384-0F9D-F9EE-B345-A69F671F818E}"/>
              </a:ext>
            </a:extLst>
          </p:cNvPr>
          <p:cNvPicPr>
            <a:picLocks noChangeAspect="1"/>
          </p:cNvPicPr>
          <p:nvPr/>
        </p:nvPicPr>
        <p:blipFill>
          <a:blip r:embed="rId4"/>
          <a:srcRect/>
          <a:stretch/>
        </p:blipFill>
        <p:spPr>
          <a:xfrm>
            <a:off x="8961855" y="1922400"/>
            <a:ext cx="2575383" cy="2508922"/>
          </a:xfrm>
          <a:prstGeom prst="rect">
            <a:avLst/>
          </a:prstGeom>
        </p:spPr>
      </p:pic>
    </p:spTree>
    <p:extLst>
      <p:ext uri="{BB962C8B-B14F-4D97-AF65-F5344CB8AC3E}">
        <p14:creationId xmlns:p14="http://schemas.microsoft.com/office/powerpoint/2010/main" val="189986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D496EB2-6D1F-5537-1F67-4B5663CDA8FB}"/>
              </a:ext>
            </a:extLst>
          </p:cNvPr>
          <p:cNvSpPr>
            <a:spLocks noGrp="1"/>
          </p:cNvSpPr>
          <p:nvPr>
            <p:ph type="title"/>
          </p:nvPr>
        </p:nvSpPr>
        <p:spPr/>
        <p:txBody>
          <a:bodyPr/>
          <a:lstStyle/>
          <a:p>
            <a:r>
              <a:t>Företagen räknar med ett svagt Q3</a:t>
            </a:r>
            <a:endParaRPr lang="en-US"/>
          </a:p>
        </p:txBody>
      </p:sp>
      <p:sp>
        <p:nvSpPr>
          <p:cNvPr id="2" name="Platshållare för innehåll 1">
            <a:extLst>
              <a:ext uri="{FF2B5EF4-FFF2-40B4-BE49-F238E27FC236}">
                <a16:creationId xmlns:a16="http://schemas.microsoft.com/office/drawing/2014/main" id="{09B7C6C8-AC5C-0C53-F0CB-A609277347F6}"/>
              </a:ext>
            </a:extLst>
          </p:cNvPr>
          <p:cNvSpPr>
            <a:spLocks noGrp="1"/>
          </p:cNvSpPr>
          <p:nvPr>
            <p:ph sz="half" idx="1"/>
          </p:nvPr>
        </p:nvSpPr>
        <p:spPr/>
        <p:txBody>
          <a:bodyPr/>
          <a:lstStyle/>
          <a:p>
            <a:r>
              <a:t>Prognosen pekar åter mot vikande produktionsvolymer, med prognosindex 87.</a:t>
            </a:r>
          </a:p>
          <a:p>
            <a:r>
              <a:t>Plast/gummi räknar med oförändrad produktion, medan läkemedel samt kemi/raffinaderi ser fortsatt minskning.</a:t>
            </a:r>
          </a:p>
          <a:p>
            <a:r>
              <a:t>Företagen bedömer samtidigt att kostnadsökningarna bromsar in under Q3.</a:t>
            </a:r>
          </a:p>
        </p:txBody>
      </p:sp>
      <p:sp>
        <p:nvSpPr>
          <p:cNvPr id="5" name="Platshållare för sidfot 4">
            <a:extLst>
              <a:ext uri="{FF2B5EF4-FFF2-40B4-BE49-F238E27FC236}">
                <a16:creationId xmlns:a16="http://schemas.microsoft.com/office/drawing/2014/main" id="{DDD88060-6F27-D4BA-6A0B-8B349B78CF25}"/>
              </a:ext>
            </a:extLst>
          </p:cNvPr>
          <p:cNvSpPr>
            <a:spLocks noGrp="1"/>
          </p:cNvSpPr>
          <p:nvPr>
            <p:ph type="ftr" sz="quarter" idx="11"/>
          </p:nvPr>
        </p:nvSpPr>
        <p:spPr/>
        <p:txBody>
          <a:bodyPr anchor="ctr">
            <a:normAutofit/>
          </a:bodyPr>
          <a:lstStyle/>
          <a:p>
            <a:pPr>
              <a:spcAft>
                <a:spcPts val="600"/>
              </a:spcAft>
            </a:pPr>
            <a:r>
              <a:t>IKEM Industribarometer Q2 2026</a:t>
            </a:r>
          </a:p>
        </p:txBody>
      </p:sp>
      <p:sp>
        <p:nvSpPr>
          <p:cNvPr id="6" name="Platshållare för bildnummer 5">
            <a:extLst>
              <a:ext uri="{FF2B5EF4-FFF2-40B4-BE49-F238E27FC236}">
                <a16:creationId xmlns:a16="http://schemas.microsoft.com/office/drawing/2014/main" id="{6ECA34DA-992D-2706-BE4E-5EC0AB0E975C}"/>
              </a:ext>
            </a:extLst>
          </p:cNvPr>
          <p:cNvSpPr>
            <a:spLocks noGrp="1"/>
          </p:cNvSpPr>
          <p:nvPr>
            <p:ph type="sldNum" sz="quarter" idx="12"/>
          </p:nvPr>
        </p:nvSpPr>
        <p:spPr/>
        <p:txBody>
          <a:bodyPr anchor="ctr">
            <a:normAutofit/>
          </a:bodyPr>
          <a:lstStyle/>
          <a:p>
            <a:pPr>
              <a:spcAft>
                <a:spcPts val="600"/>
              </a:spcAft>
            </a:pPr>
            <a:fld id="{392BA5CC-A998-A240-AC5F-80A1091774E7}" type="slidenum">
              <a:rPr lang="sv-SE" smtClean="0"/>
              <a:pPr>
                <a:spcAft>
                  <a:spcPts val="600"/>
                </a:spcAft>
              </a:pPr>
              <a:t>5</a:t>
            </a:fld>
            <a:endParaRPr lang="sv-SE"/>
          </a:p>
        </p:txBody>
      </p:sp>
      <p:sp>
        <p:nvSpPr>
          <p:cNvPr id="9" name="textruta 8">
            <a:extLst>
              <a:ext uri="{FF2B5EF4-FFF2-40B4-BE49-F238E27FC236}">
                <a16:creationId xmlns:a16="http://schemas.microsoft.com/office/drawing/2014/main" id="{D5B7BC54-1188-F569-FE56-49BFC1F3F498}"/>
              </a:ext>
            </a:extLst>
          </p:cNvPr>
          <p:cNvSpPr txBox="1"/>
          <p:nvPr/>
        </p:nvSpPr>
        <p:spPr>
          <a:xfrm>
            <a:off x="6263467" y="5724109"/>
            <a:ext cx="4695516" cy="338554"/>
          </a:xfrm>
          <a:prstGeom prst="rect">
            <a:avLst/>
          </a:prstGeom>
          <a:noFill/>
        </p:spPr>
        <p:txBody>
          <a:bodyPr wrap="none" rtlCol="0">
            <a:spAutoFit/>
          </a:bodyPr>
          <a:lstStyle/>
          <a:p>
            <a:pPr algn="ctr">
              <a:buNone/>
            </a:pPr>
            <a:r>
              <a:rPr sz="800" dirty="0" err="1"/>
              <a:t>Företagens</a:t>
            </a:r>
            <a:r>
              <a:rPr sz="800" dirty="0"/>
              <a:t> </a:t>
            </a:r>
            <a:r>
              <a:rPr sz="800" dirty="0" err="1"/>
              <a:t>prognos</a:t>
            </a:r>
            <a:r>
              <a:rPr sz="800" dirty="0"/>
              <a:t> för den </a:t>
            </a:r>
            <a:r>
              <a:rPr sz="800" dirty="0" err="1"/>
              <a:t>totala</a:t>
            </a:r>
            <a:r>
              <a:rPr sz="800" dirty="0"/>
              <a:t> </a:t>
            </a:r>
            <a:r>
              <a:rPr sz="800" dirty="0" err="1"/>
              <a:t>försäljningsvolymen</a:t>
            </a:r>
            <a:r>
              <a:rPr sz="800" dirty="0"/>
              <a:t> (</a:t>
            </a:r>
            <a:r>
              <a:rPr sz="800" dirty="0" err="1"/>
              <a:t>hemmamarknad</a:t>
            </a:r>
            <a:r>
              <a:rPr sz="800" dirty="0"/>
              <a:t> och export) </a:t>
            </a:r>
            <a:r>
              <a:rPr sz="800" dirty="0" err="1"/>
              <a:t>uppgår</a:t>
            </a:r>
            <a:r>
              <a:rPr sz="800" dirty="0"/>
              <a:t> till 87. </a:t>
            </a:r>
          </a:p>
          <a:p>
            <a:pPr algn="ctr">
              <a:buNone/>
            </a:pPr>
            <a:r>
              <a:rPr sz="800" dirty="0"/>
              <a:t>Index 100 = neutral </a:t>
            </a:r>
            <a:r>
              <a:rPr sz="800" dirty="0" err="1"/>
              <a:t>utveckling</a:t>
            </a:r>
            <a:r>
              <a:rPr sz="800" dirty="0"/>
              <a:t>, </a:t>
            </a:r>
            <a:r>
              <a:rPr sz="800" dirty="0" err="1"/>
              <a:t>volym</a:t>
            </a:r>
            <a:r>
              <a:rPr sz="800" dirty="0"/>
              <a:t> </a:t>
            </a:r>
            <a:r>
              <a:rPr sz="800" dirty="0" err="1"/>
              <a:t>i</a:t>
            </a:r>
            <a:r>
              <a:rPr sz="800" dirty="0"/>
              <a:t> </a:t>
            </a:r>
            <a:r>
              <a:rPr sz="800" dirty="0" err="1"/>
              <a:t>årstakt</a:t>
            </a:r>
            <a:r>
              <a:rPr sz="800" dirty="0"/>
              <a:t>. </a:t>
            </a:r>
            <a:r>
              <a:rPr sz="800" dirty="0" err="1"/>
              <a:t>Maxvärde</a:t>
            </a:r>
            <a:r>
              <a:rPr sz="800" dirty="0"/>
              <a:t> 150, </a:t>
            </a:r>
            <a:r>
              <a:rPr sz="800" dirty="0" err="1"/>
              <a:t>minvärde</a:t>
            </a:r>
            <a:r>
              <a:rPr sz="800" dirty="0"/>
              <a:t> 50. Källa: IKEM</a:t>
            </a:r>
          </a:p>
        </p:txBody>
      </p:sp>
      <p:pic>
        <p:nvPicPr>
          <p:cNvPr id="14" name="Picture 13"/>
          <p:cNvPicPr>
            <a:picLocks noChangeAspect="1"/>
          </p:cNvPicPr>
          <p:nvPr/>
        </p:nvPicPr>
        <p:blipFill>
          <a:blip r:embed="rId3"/>
          <a:srcRect/>
          <a:stretch/>
        </p:blipFill>
        <p:spPr>
          <a:xfrm>
            <a:off x="8108402" y="1951679"/>
            <a:ext cx="1005646" cy="3519761"/>
          </a:xfrm>
          <a:prstGeom prst="rect">
            <a:avLst/>
          </a:prstGeom>
        </p:spPr>
      </p:pic>
    </p:spTree>
    <p:extLst>
      <p:ext uri="{BB962C8B-B14F-4D97-AF65-F5344CB8AC3E}">
        <p14:creationId xmlns:p14="http://schemas.microsoft.com/office/powerpoint/2010/main" val="283466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a:extLst>
              <a:ext uri="{FF2B5EF4-FFF2-40B4-BE49-F238E27FC236}">
                <a16:creationId xmlns:a16="http://schemas.microsoft.com/office/drawing/2014/main" id="{6A71847E-8B4F-78B9-4708-D784C0248351}"/>
              </a:ext>
            </a:extLst>
          </p:cNvPr>
          <p:cNvSpPr>
            <a:spLocks noGrp="1"/>
          </p:cNvSpPr>
          <p:nvPr>
            <p:ph idx="1"/>
          </p:nvPr>
        </p:nvSpPr>
        <p:spPr>
          <a:xfrm>
            <a:off x="588000" y="3709851"/>
            <a:ext cx="5422507" cy="2427314"/>
          </a:xfrm>
        </p:spPr>
        <p:txBody>
          <a:bodyPr/>
          <a:lstStyle/>
          <a:p>
            <a:pPr marL="0" indent="0" algn="l">
              <a:spcAft>
                <a:spcPts val="300"/>
              </a:spcAft>
              <a:buNone/>
            </a:pPr>
            <a:r>
              <a:rPr sz="1200" b="1" dirty="0"/>
              <a:t>Om IKEM:s </a:t>
            </a:r>
            <a:r>
              <a:rPr sz="1200" b="1" dirty="0" err="1"/>
              <a:t>Industribarometer</a:t>
            </a:r>
            <a:endParaRPr sz="1200" b="1" dirty="0"/>
          </a:p>
          <a:p>
            <a:pPr algn="l">
              <a:spcAft>
                <a:spcPts val="300"/>
              </a:spcAft>
              <a:buNone/>
            </a:pPr>
            <a:r>
              <a:rPr sz="1200" b="0" dirty="0"/>
              <a:t>IKEM:s </a:t>
            </a:r>
            <a:r>
              <a:rPr sz="1200" b="0" dirty="0" err="1"/>
              <a:t>industribarometer</a:t>
            </a:r>
            <a:r>
              <a:rPr sz="1200" b="0" dirty="0"/>
              <a:t> </a:t>
            </a:r>
            <a:r>
              <a:rPr sz="1200" b="0" dirty="0" err="1"/>
              <a:t>bygger</a:t>
            </a:r>
            <a:r>
              <a:rPr sz="1200" b="0" dirty="0"/>
              <a:t> </a:t>
            </a:r>
            <a:r>
              <a:rPr sz="1200" b="0" dirty="0" err="1"/>
              <a:t>på</a:t>
            </a:r>
            <a:r>
              <a:rPr sz="1200" b="0" dirty="0"/>
              <a:t> </a:t>
            </a:r>
            <a:r>
              <a:rPr sz="1200" b="0" dirty="0" err="1"/>
              <a:t>en</a:t>
            </a:r>
            <a:r>
              <a:rPr sz="1200" b="0" dirty="0"/>
              <a:t> </a:t>
            </a:r>
            <a:r>
              <a:rPr sz="1200" b="0" dirty="0" err="1"/>
              <a:t>återkommande</a:t>
            </a:r>
            <a:r>
              <a:rPr sz="1200" b="0" dirty="0"/>
              <a:t> </a:t>
            </a:r>
            <a:r>
              <a:rPr sz="1200" b="0" dirty="0" err="1"/>
              <a:t>kvartalsenkät</a:t>
            </a:r>
            <a:r>
              <a:rPr sz="1200" b="0" dirty="0"/>
              <a:t> till </a:t>
            </a:r>
            <a:r>
              <a:rPr sz="1200" b="0" dirty="0" err="1"/>
              <a:t>medlemsföretagen</a:t>
            </a:r>
            <a:r>
              <a:rPr sz="1200" b="0" dirty="0"/>
              <a:t>. Kemi-, </a:t>
            </a:r>
            <a:r>
              <a:rPr sz="1200" b="0" dirty="0" err="1"/>
              <a:t>plast</a:t>
            </a:r>
            <a:r>
              <a:rPr sz="1200" b="0" dirty="0"/>
              <a:t>- och </a:t>
            </a:r>
            <a:r>
              <a:rPr sz="1200" b="0" dirty="0" err="1"/>
              <a:t>gummiindustrin</a:t>
            </a:r>
            <a:r>
              <a:rPr sz="1200" b="0" dirty="0"/>
              <a:t> </a:t>
            </a:r>
            <a:r>
              <a:rPr sz="1200" b="0" dirty="0" err="1"/>
              <a:t>är</a:t>
            </a:r>
            <a:r>
              <a:rPr sz="1200" b="0" dirty="0"/>
              <a:t> </a:t>
            </a:r>
            <a:r>
              <a:rPr sz="1200" b="0" dirty="0" err="1"/>
              <a:t>energitunga</a:t>
            </a:r>
            <a:r>
              <a:rPr sz="1200" b="0" dirty="0"/>
              <a:t> och </a:t>
            </a:r>
            <a:r>
              <a:rPr sz="1200" b="0" dirty="0" err="1"/>
              <a:t>konjunkturkänsliga</a:t>
            </a:r>
            <a:r>
              <a:rPr sz="1200" b="0" dirty="0"/>
              <a:t> </a:t>
            </a:r>
            <a:r>
              <a:rPr sz="1200" b="0" dirty="0" err="1"/>
              <a:t>delbranscher</a:t>
            </a:r>
            <a:r>
              <a:rPr sz="1200" b="0" dirty="0"/>
              <a:t> </a:t>
            </a:r>
            <a:r>
              <a:rPr sz="1200" b="0" dirty="0" err="1"/>
              <a:t>som</a:t>
            </a:r>
            <a:r>
              <a:rPr sz="1200" b="0" dirty="0"/>
              <a:t> ligger </a:t>
            </a:r>
            <a:r>
              <a:rPr sz="1200" b="0" dirty="0" err="1"/>
              <a:t>tidigt</a:t>
            </a:r>
            <a:r>
              <a:rPr sz="1200" b="0" dirty="0"/>
              <a:t> </a:t>
            </a:r>
            <a:r>
              <a:rPr sz="1200" b="0" dirty="0" err="1"/>
              <a:t>i</a:t>
            </a:r>
            <a:r>
              <a:rPr sz="1200" b="0" dirty="0"/>
              <a:t> </a:t>
            </a:r>
            <a:r>
              <a:rPr sz="1200" b="0" dirty="0" err="1"/>
              <a:t>värdekedjan</a:t>
            </a:r>
            <a:r>
              <a:rPr sz="1200" b="0" dirty="0"/>
              <a:t>. </a:t>
            </a:r>
            <a:r>
              <a:rPr sz="1200" b="0" dirty="0" err="1"/>
              <a:t>Industribarometern</a:t>
            </a:r>
            <a:r>
              <a:rPr sz="1200" b="0" dirty="0"/>
              <a:t> </a:t>
            </a:r>
            <a:r>
              <a:rPr sz="1200" b="0" dirty="0" err="1"/>
              <a:t>sammanställs</a:t>
            </a:r>
            <a:r>
              <a:rPr sz="1200" b="0" dirty="0"/>
              <a:t> av IKEM:s </a:t>
            </a:r>
            <a:r>
              <a:rPr sz="1200" b="0" dirty="0" err="1"/>
              <a:t>chefekonom</a:t>
            </a:r>
            <a:r>
              <a:rPr sz="1200" b="0" dirty="0"/>
              <a:t> Carl </a:t>
            </a:r>
            <a:r>
              <a:rPr sz="1200" b="0" dirty="0" err="1"/>
              <a:t>Eckerdal</a:t>
            </a:r>
            <a:r>
              <a:rPr sz="1200" b="0" dirty="0"/>
              <a:t> och </a:t>
            </a:r>
            <a:r>
              <a:rPr sz="1200" b="0" dirty="0" err="1"/>
              <a:t>har</a:t>
            </a:r>
            <a:r>
              <a:rPr sz="1200" b="0" dirty="0"/>
              <a:t> </a:t>
            </a:r>
            <a:r>
              <a:rPr sz="1200" b="0" dirty="0" err="1"/>
              <a:t>följt</a:t>
            </a:r>
            <a:r>
              <a:rPr sz="1200" b="0" dirty="0"/>
              <a:t> </a:t>
            </a:r>
            <a:r>
              <a:rPr sz="1200" b="0" dirty="0" err="1"/>
              <a:t>utvecklingen</a:t>
            </a:r>
            <a:r>
              <a:rPr sz="1200" b="0" dirty="0"/>
              <a:t> sedan 2016.</a:t>
            </a:r>
          </a:p>
          <a:p>
            <a:pPr algn="l">
              <a:spcAft>
                <a:spcPts val="300"/>
              </a:spcAft>
              <a:buNone/>
            </a:pPr>
            <a:r>
              <a:rPr sz="1200" b="0" dirty="0" err="1"/>
              <a:t>Underlaget</a:t>
            </a:r>
            <a:r>
              <a:rPr sz="1200" b="0" dirty="0"/>
              <a:t> </a:t>
            </a:r>
            <a:r>
              <a:rPr sz="1200" b="0" dirty="0" err="1"/>
              <a:t>samlades</a:t>
            </a:r>
            <a:r>
              <a:rPr sz="1200" b="0" dirty="0"/>
              <a:t> in 2 </a:t>
            </a:r>
            <a:r>
              <a:rPr sz="1200" b="0" dirty="0" err="1"/>
              <a:t>juli</a:t>
            </a:r>
            <a:r>
              <a:rPr sz="1200" b="0" dirty="0"/>
              <a:t>–10 </a:t>
            </a:r>
            <a:r>
              <a:rPr sz="1200" b="0" dirty="0" err="1"/>
              <a:t>augusti</a:t>
            </a:r>
            <a:r>
              <a:rPr sz="1200" b="0" dirty="0"/>
              <a:t> 2026 och </a:t>
            </a:r>
            <a:r>
              <a:rPr sz="1200" b="0" dirty="0" err="1"/>
              <a:t>baseras</a:t>
            </a:r>
            <a:r>
              <a:rPr sz="1200" b="0" dirty="0"/>
              <a:t> </a:t>
            </a:r>
            <a:r>
              <a:rPr sz="1200" b="0" dirty="0" err="1"/>
              <a:t>på</a:t>
            </a:r>
            <a:r>
              <a:rPr sz="1200" b="0" dirty="0"/>
              <a:t> 125 </a:t>
            </a:r>
            <a:r>
              <a:rPr sz="1200" b="0" dirty="0" err="1"/>
              <a:t>industriföretag</a:t>
            </a:r>
            <a:r>
              <a:rPr sz="1200" b="0" dirty="0"/>
              <a:t>. De </a:t>
            </a:r>
            <a:r>
              <a:rPr sz="1200" b="0" dirty="0" err="1"/>
              <a:t>omsatte</a:t>
            </a:r>
            <a:r>
              <a:rPr sz="1200" b="0" dirty="0"/>
              <a:t> </a:t>
            </a:r>
            <a:r>
              <a:rPr sz="1200" b="0" dirty="0" err="1"/>
              <a:t>tillsammans</a:t>
            </a:r>
            <a:r>
              <a:rPr sz="1200" b="0" dirty="0"/>
              <a:t> 480 </a:t>
            </a:r>
            <a:r>
              <a:rPr sz="1200" b="0" dirty="0" err="1"/>
              <a:t>miljarder</a:t>
            </a:r>
            <a:r>
              <a:rPr sz="1200" b="0" dirty="0"/>
              <a:t> SEK 2025, </a:t>
            </a:r>
            <a:r>
              <a:rPr sz="1200" b="0" dirty="0" err="1"/>
              <a:t>motsvarande</a:t>
            </a:r>
            <a:r>
              <a:rPr sz="1200" b="0" dirty="0"/>
              <a:t> </a:t>
            </a:r>
            <a:r>
              <a:rPr sz="1200" b="0" dirty="0" err="1"/>
              <a:t>cirka</a:t>
            </a:r>
            <a:r>
              <a:rPr sz="1200" b="0" dirty="0"/>
              <a:t> 74 </a:t>
            </a:r>
            <a:r>
              <a:rPr sz="1200" b="0" dirty="0" err="1"/>
              <a:t>procent</a:t>
            </a:r>
            <a:r>
              <a:rPr sz="1200" b="0" dirty="0"/>
              <a:t> av </a:t>
            </a:r>
            <a:r>
              <a:rPr sz="1200" b="0" dirty="0" err="1"/>
              <a:t>branschens</a:t>
            </a:r>
            <a:r>
              <a:rPr sz="1200" b="0" dirty="0"/>
              <a:t> </a:t>
            </a:r>
            <a:r>
              <a:rPr sz="1200" b="0" dirty="0" err="1"/>
              <a:t>totala</a:t>
            </a:r>
            <a:r>
              <a:rPr sz="1200" b="0" dirty="0"/>
              <a:t> </a:t>
            </a:r>
            <a:r>
              <a:rPr sz="1200" b="0" dirty="0" err="1"/>
              <a:t>omsättning</a:t>
            </a:r>
            <a:r>
              <a:rPr sz="1200" b="0" dirty="0"/>
              <a:t>. Svaren </a:t>
            </a:r>
            <a:r>
              <a:rPr sz="1200" b="0" dirty="0" err="1"/>
              <a:t>är</a:t>
            </a:r>
            <a:r>
              <a:rPr sz="1200" b="0" dirty="0"/>
              <a:t> </a:t>
            </a:r>
            <a:r>
              <a:rPr sz="1200" b="0" dirty="0" err="1"/>
              <a:t>viktade</a:t>
            </a:r>
            <a:r>
              <a:rPr sz="1200" b="0" dirty="0"/>
              <a:t> </a:t>
            </a:r>
            <a:r>
              <a:rPr sz="1200" b="0" dirty="0" err="1"/>
              <a:t>efter</a:t>
            </a:r>
            <a:r>
              <a:rPr sz="1200" b="0" dirty="0"/>
              <a:t> </a:t>
            </a:r>
            <a:r>
              <a:rPr sz="1200" b="0" dirty="0" err="1"/>
              <a:t>företagens</a:t>
            </a:r>
            <a:r>
              <a:rPr sz="1200" b="0" dirty="0"/>
              <a:t> </a:t>
            </a:r>
            <a:r>
              <a:rPr sz="1200" b="0" dirty="0" err="1"/>
              <a:t>omsättningsstorlek</a:t>
            </a:r>
            <a:r>
              <a:rPr sz="1200" b="0" dirty="0"/>
              <a:t> och total </a:t>
            </a:r>
            <a:r>
              <a:rPr sz="1200" b="0" dirty="0" err="1"/>
              <a:t>utveckling</a:t>
            </a:r>
            <a:r>
              <a:rPr sz="1200" b="0" dirty="0"/>
              <a:t> </a:t>
            </a:r>
            <a:r>
              <a:rPr sz="1200" b="0" dirty="0" err="1"/>
              <a:t>efter</a:t>
            </a:r>
            <a:r>
              <a:rPr sz="1200" b="0" dirty="0"/>
              <a:t> </a:t>
            </a:r>
            <a:r>
              <a:rPr sz="1200" b="0" dirty="0" err="1"/>
              <a:t>delbranschernas</a:t>
            </a:r>
            <a:r>
              <a:rPr sz="1200" b="0" dirty="0"/>
              <a:t> </a:t>
            </a:r>
            <a:r>
              <a:rPr sz="1200" b="0" dirty="0" err="1"/>
              <a:t>andel</a:t>
            </a:r>
            <a:r>
              <a:rPr sz="1200" b="0" dirty="0"/>
              <a:t> av </a:t>
            </a:r>
            <a:r>
              <a:rPr sz="1200" b="0" dirty="0" err="1"/>
              <a:t>förädlingsvärdet</a:t>
            </a:r>
            <a:r>
              <a:rPr sz="1200" b="0" dirty="0"/>
              <a:t>.</a:t>
            </a:r>
          </a:p>
          <a:p>
            <a:pPr algn="l">
              <a:spcAft>
                <a:spcPts val="300"/>
              </a:spcAft>
              <a:buNone/>
            </a:pPr>
            <a:r>
              <a:rPr sz="1200" b="0" dirty="0" err="1"/>
              <a:t>Frågor</a:t>
            </a:r>
            <a:r>
              <a:rPr sz="1200" b="0" dirty="0"/>
              <a:t>? Kontakta Carl Eckerdal: </a:t>
            </a:r>
            <a:r>
              <a:rPr sz="1200" b="0" dirty="0" err="1"/>
              <a:t>carl.eckerdal@ikem.se</a:t>
            </a:r>
            <a:r>
              <a:rPr sz="1200" b="0" dirty="0"/>
              <a:t> </a:t>
            </a:r>
            <a:r>
              <a:rPr sz="1200" b="0" dirty="0" err="1"/>
              <a:t>eller</a:t>
            </a:r>
            <a:r>
              <a:rPr sz="1200" b="0" dirty="0"/>
              <a:t> 070-497 11 98.</a:t>
            </a:r>
          </a:p>
        </p:txBody>
      </p:sp>
      <p:sp>
        <p:nvSpPr>
          <p:cNvPr id="3" name="Platshållare för bildnummer 2">
            <a:extLst>
              <a:ext uri="{FF2B5EF4-FFF2-40B4-BE49-F238E27FC236}">
                <a16:creationId xmlns:a16="http://schemas.microsoft.com/office/drawing/2014/main" id="{B878AD2A-5735-18E3-95FA-E5B06ED2EB4D}"/>
              </a:ext>
            </a:extLst>
          </p:cNvPr>
          <p:cNvSpPr>
            <a:spLocks noGrp="1"/>
          </p:cNvSpPr>
          <p:nvPr>
            <p:ph type="sldNum" sz="quarter" idx="12"/>
          </p:nvPr>
        </p:nvSpPr>
        <p:spPr/>
        <p:txBody>
          <a:bodyPr/>
          <a:lstStyle/>
          <a:p>
            <a:fld id="{392BA5CC-A998-A240-AC5F-80A1091774E7}" type="slidenum">
              <a:rPr lang="sv-SE" smtClean="0"/>
              <a:pPr/>
              <a:t>6</a:t>
            </a:fld>
            <a:endParaRPr lang="sv-SE"/>
          </a:p>
        </p:txBody>
      </p:sp>
    </p:spTree>
    <p:extLst>
      <p:ext uri="{BB962C8B-B14F-4D97-AF65-F5344CB8AC3E}">
        <p14:creationId xmlns:p14="http://schemas.microsoft.com/office/powerpoint/2010/main" val="177860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827205"/>
      </p:ext>
    </p:extLst>
  </p:cSld>
  <p:clrMapOvr>
    <a:masterClrMapping/>
  </p:clrMapOvr>
</p:sld>
</file>

<file path=ppt/theme/theme1.xml><?xml version="1.0" encoding="utf-8"?>
<a:theme xmlns:a="http://schemas.openxmlformats.org/drawingml/2006/main" name="IKEM ljus">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180000" tIns="180000" rIns="180000" bIns="180000" rtlCol="0" anchor="ctr"/>
      <a:lstStyle>
        <a:defPPr algn="ctr">
          <a:defRPr sz="140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KEM_Mall_Final" id="{11568D37-5E67-6B4D-A13B-8DA16534C15A}" vid="{F20F4A52-62E5-C049-A49A-44FF2DE62111}"/>
    </a:ext>
  </a:extLst>
</a:theme>
</file>

<file path=ppt/theme/theme2.xml><?xml version="1.0" encoding="utf-8"?>
<a:theme xmlns:a="http://schemas.openxmlformats.org/drawingml/2006/main" name="IKEM mörkgrön">
  <a:themeElements>
    <a:clrScheme name="IKEM_02_Grön">
      <a:dk1>
        <a:srgbClr val="000000"/>
      </a:dk1>
      <a:lt1>
        <a:srgbClr val="FFFFFF"/>
      </a:lt1>
      <a:dk2>
        <a:srgbClr val="164D44"/>
      </a:dk2>
      <a:lt2>
        <a:srgbClr val="F3F2F0"/>
      </a:lt2>
      <a:accent1>
        <a:srgbClr val="C4F374"/>
      </a:accent1>
      <a:accent2>
        <a:srgbClr val="138571"/>
      </a:accent2>
      <a:accent3>
        <a:srgbClr val="00B299"/>
      </a:accent3>
      <a:accent4>
        <a:srgbClr val="5B0236"/>
      </a:accent4>
      <a:accent5>
        <a:srgbClr val="FFE1D6"/>
      </a:accent5>
      <a:accent6>
        <a:srgbClr val="FFFFFF"/>
      </a:accent6>
      <a:hlink>
        <a:srgbClr val="C5F475"/>
      </a:hlink>
      <a:folHlink>
        <a:srgbClr val="00B299"/>
      </a:folHlink>
    </a:clrScheme>
    <a:fontScheme name="Aptos">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180000" tIns="180000" rIns="180000" bIns="180000" rtlCol="0" anchor="ctr"/>
      <a:lstStyle>
        <a:defPPr algn="ctr">
          <a:defRPr sz="1400" dirty="0"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KEM_Mall_Final" id="{11568D37-5E67-6B4D-A13B-8DA16534C15A}" vid="{576F740B-7E34-7545-823A-9FB61BD8FE7A}"/>
    </a:ext>
  </a:extLst>
</a:theme>
</file>

<file path=ppt/theme/theme3.xml><?xml version="1.0" encoding="utf-8"?>
<a:theme xmlns:a="http://schemas.openxmlformats.org/drawingml/2006/main" name="Office-tema">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tema">
  <a:themeElements>
    <a:clrScheme name="IKEM ljus">
      <a:dk1>
        <a:srgbClr val="000000"/>
      </a:dk1>
      <a:lt1>
        <a:srgbClr val="FFFFFF"/>
      </a:lt1>
      <a:dk2>
        <a:srgbClr val="2E363C"/>
      </a:dk2>
      <a:lt2>
        <a:srgbClr val="F3F2F0"/>
      </a:lt2>
      <a:accent1>
        <a:srgbClr val="164D44"/>
      </a:accent1>
      <a:accent2>
        <a:srgbClr val="138571"/>
      </a:accent2>
      <a:accent3>
        <a:srgbClr val="C5F375"/>
      </a:accent3>
      <a:accent4>
        <a:srgbClr val="00B299"/>
      </a:accent4>
      <a:accent5>
        <a:srgbClr val="5B0336"/>
      </a:accent5>
      <a:accent6>
        <a:srgbClr val="FFE1D6"/>
      </a:accent6>
      <a:hlink>
        <a:srgbClr val="C5F475"/>
      </a:hlink>
      <a:folHlink>
        <a:srgbClr val="00B299"/>
      </a:folHlink>
    </a:clrScheme>
    <a:fontScheme name="IKEM">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30163AE-EC6D-DD41-A604-91162E469473}">
  <we:reference id="b140c5b2-a01b-4b34-99db-bcbaa712ea06" version="1.0.0.0" store="EXCatalog" storeType="EXCatalog"/>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18AB737B</Template>
  <TotalTime>91</TotalTime>
  <Words>1094</Words>
  <Application>Microsoft Macintosh PowerPoint</Application>
  <PresentationFormat>Bredbild</PresentationFormat>
  <Paragraphs>58</Paragraphs>
  <Slides>7</Slides>
  <Notes>4</Notes>
  <HiddenSlides>0</HiddenSlides>
  <MMClips>0</MMClips>
  <ScaleCrop>false</ScaleCrop>
  <HeadingPairs>
    <vt:vector size="6" baseType="variant">
      <vt:variant>
        <vt:lpstr>Använt teckensnitt</vt:lpstr>
      </vt:variant>
      <vt:variant>
        <vt:i4>2</vt:i4>
      </vt:variant>
      <vt:variant>
        <vt:lpstr>Tema</vt:lpstr>
      </vt:variant>
      <vt:variant>
        <vt:i4>2</vt:i4>
      </vt:variant>
      <vt:variant>
        <vt:lpstr>Bildrubriker</vt:lpstr>
      </vt:variant>
      <vt:variant>
        <vt:i4>7</vt:i4>
      </vt:variant>
    </vt:vector>
  </HeadingPairs>
  <TitlesOfParts>
    <vt:vector size="11" baseType="lpstr">
      <vt:lpstr>Aptos</vt:lpstr>
      <vt:lpstr>Arial</vt:lpstr>
      <vt:lpstr>IKEM ljus</vt:lpstr>
      <vt:lpstr>IKEM mörkgrön</vt:lpstr>
      <vt:lpstr>Industribarometern Q2 2026</vt:lpstr>
      <vt:lpstr>Plastindustrin mot strömmen – men helheten fortsatt svag</vt:lpstr>
      <vt:lpstr>Kostnadstrycket består – men prognosen ljusare</vt:lpstr>
      <vt:lpstr>Lönsamheten står stilla – men skillnaderna är stora</vt:lpstr>
      <vt:lpstr>Företagen räknar med ett svagt Q3</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Engdahl Westbratt</dc:creator>
  <cp:lastModifiedBy>Linus Isaksson</cp:lastModifiedBy>
  <cp:revision>3</cp:revision>
  <dcterms:created xsi:type="dcterms:W3CDTF">2026-05-13T11:30:48Z</dcterms:created>
  <dcterms:modified xsi:type="dcterms:W3CDTF">2026-08-28T06:18:11Z</dcterms:modified>
</cp:coreProperties>
</file>