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9" r:id="rId2"/>
  </p:sldMasterIdLst>
  <p:notesMasterIdLst>
    <p:notesMasterId r:id="rId10"/>
  </p:notesMasterIdLst>
  <p:handoutMasterIdLst>
    <p:handoutMasterId r:id="rId11"/>
  </p:handoutMasterIdLst>
  <p:sldIdLst>
    <p:sldId id="267" r:id="rId3"/>
    <p:sldId id="276" r:id="rId4"/>
    <p:sldId id="275" r:id="rId5"/>
    <p:sldId id="270" r:id="rId6"/>
    <p:sldId id="271" r:id="rId7"/>
    <p:sldId id="272" r:id="rId8"/>
    <p:sldId id="269"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66"/>
    <p:restoredTop sz="94648"/>
  </p:normalViewPr>
  <p:slideViewPr>
    <p:cSldViewPr snapToGrid="0">
      <p:cViewPr>
        <p:scale>
          <a:sx n="181" d="100"/>
          <a:sy n="181" d="100"/>
        </p:scale>
        <p:origin x="480"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BF72C69A-60C9-0FB3-1AC4-C87068B79E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32AD2460-3BB5-E61B-A405-2A5EA8A9B05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5B4303A-1448-4BB2-824C-65777CAC8A29}" type="datetimeFigureOut">
              <a:rPr lang="sv-SE" smtClean="0"/>
              <a:t>2026-08-28</a:t>
            </a:fld>
            <a:endParaRPr lang="sv-SE"/>
          </a:p>
        </p:txBody>
      </p:sp>
      <p:sp>
        <p:nvSpPr>
          <p:cNvPr id="4" name="Platshållare för sidfot 3">
            <a:extLst>
              <a:ext uri="{FF2B5EF4-FFF2-40B4-BE49-F238E27FC236}">
                <a16:creationId xmlns:a16="http://schemas.microsoft.com/office/drawing/2014/main" id="{2C2D807B-3E5D-7A8C-4DA3-B59DE4B135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E23F26F6-25FA-FC0A-C384-5669FA965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99E406-567E-42A7-B6DC-30FC09FAE8F2}" type="slidenum">
              <a:rPr lang="sv-SE" smtClean="0"/>
              <a:t>‹#›</a:t>
            </a:fld>
            <a:endParaRPr lang="sv-SE"/>
          </a:p>
        </p:txBody>
      </p:sp>
    </p:spTree>
    <p:extLst>
      <p:ext uri="{BB962C8B-B14F-4D97-AF65-F5344CB8AC3E}">
        <p14:creationId xmlns:p14="http://schemas.microsoft.com/office/powerpoint/2010/main" val="406606832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CA8D5-2105-DD4F-9FAC-9F3D99C17DCD}" type="datetimeFigureOut">
              <a:rPr lang="sv-SE" smtClean="0"/>
              <a:t>2026-08-28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694980-51BB-3840-B42A-540E295A2DC9}" type="slidenum">
              <a:rPr lang="sv-SE" smtClean="0"/>
              <a:t>‹#›</a:t>
            </a:fld>
            <a:endParaRPr lang="sv-SE"/>
          </a:p>
        </p:txBody>
      </p:sp>
    </p:spTree>
    <p:extLst>
      <p:ext uri="{BB962C8B-B14F-4D97-AF65-F5344CB8AC3E}">
        <p14:creationId xmlns:p14="http://schemas.microsoft.com/office/powerpoint/2010/main" val="2356324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Let us start with the overall picture. </a:t>
            </a:r>
            <a:r>
              <a:t>The IKEM industry continued to develop weakly during </a:t>
            </a:r>
            <a:r>
              <a:rPr lang="sv-SE"/>
              <a:t>the second quarter</a:t>
            </a:r>
            <a:r>
              <a:t>. The delivery index came </a:t>
            </a:r>
            <a:r>
              <a:rPr lang="sv-SE"/>
              <a:t>in at </a:t>
            </a:r>
            <a:r>
              <a:t>92</a:t>
            </a:r>
            <a:r>
              <a:rPr lang="en-US"/>
              <a:t> and, since 100 means unchanged</a:t>
            </a:r>
            <a:r>
              <a:t>, </a:t>
            </a:r>
            <a:r>
              <a:rPr lang="sv-SE"/>
              <a:t>that </a:t>
            </a:r>
            <a:r>
              <a:t>means lower volumes </a:t>
            </a:r>
            <a:r>
              <a:rPr lang="sv-SE"/>
              <a:t>than a year ago</a:t>
            </a:r>
            <a:r>
              <a:t>. </a:t>
            </a:r>
            <a:r>
              <a:rPr lang="sv-SE"/>
              <a:t>This was broadly what </a:t>
            </a:r>
            <a:r>
              <a:t>the </a:t>
            </a:r>
            <a:r>
              <a:rPr lang="en-US"/>
              <a:t>member companies themselves anticipated in last quarter’s barometer</a:t>
            </a:r>
            <a:r>
              <a:t>.</a:t>
            </a:r>
          </a:p>
          <a:p>
            <a:r>
              <a:rPr lang="en-US"/>
              <a:t>But the total figure is only half </a:t>
            </a:r>
            <a:r>
              <a:t>the </a:t>
            </a:r>
            <a:r>
              <a:rPr lang="en-US"/>
              <a:t>story. Behind it lies a divided picture</a:t>
            </a:r>
            <a:r>
              <a:t>. </a:t>
            </a:r>
            <a:r>
              <a:rPr lang="sv-SE"/>
              <a:t>Plastics </a:t>
            </a:r>
            <a:r>
              <a:t>and rubber </a:t>
            </a:r>
            <a:r>
              <a:rPr lang="en-US"/>
              <a:t>are going against the tide with an </a:t>
            </a:r>
            <a:r>
              <a:t>index of 121 </a:t>
            </a:r>
            <a:r>
              <a:rPr lang="sv-SE"/>
              <a:t>– </a:t>
            </a:r>
            <a:r>
              <a:t>a clear increase in volume. </a:t>
            </a:r>
            <a:r>
              <a:rPr lang="sv-SE"/>
              <a:t>Chemicals </a:t>
            </a:r>
            <a:r>
              <a:t>and refining </a:t>
            </a:r>
            <a:r>
              <a:rPr lang="sv-SE"/>
              <a:t>stand at </a:t>
            </a:r>
            <a:r>
              <a:t>83</a:t>
            </a:r>
            <a:r>
              <a:rPr lang="sv-SE"/>
              <a:t> and </a:t>
            </a:r>
            <a:r>
              <a:t>pharmaceuticals </a:t>
            </a:r>
            <a:r>
              <a:rPr lang="sv-SE"/>
              <a:t>at </a:t>
            </a:r>
            <a:r>
              <a:t>77.</a:t>
            </a:r>
            <a:r>
              <a:rPr lang="en-US"/>
              <a:t> It is these last two that are pulling the overall figure down.</a:t>
            </a:r>
            <a:endParaRPr/>
          </a:p>
          <a:p>
            <a:r>
              <a:rPr lang="en-US"/>
              <a:t>Why does it look like this? For </a:t>
            </a:r>
            <a:r>
              <a:t>pharmaceuticals, </a:t>
            </a:r>
            <a:r>
              <a:rPr lang="sv-SE"/>
              <a:t>much points to </a:t>
            </a:r>
            <a:r>
              <a:t>structural factors </a:t>
            </a:r>
            <a:r>
              <a:rPr lang="sv-SE"/>
              <a:t>rather </a:t>
            </a:r>
            <a:r>
              <a:t>than the business cycle</a:t>
            </a:r>
            <a:r>
              <a:rPr lang="sv-SE"/>
              <a:t> – </a:t>
            </a:r>
            <a:r>
              <a:t>but the barometer does not </a:t>
            </a:r>
            <a:r>
              <a:rPr lang="sv-SE"/>
              <a:t>give us </a:t>
            </a:r>
            <a:r>
              <a:t>the </a:t>
            </a:r>
            <a:r>
              <a:rPr lang="sv-SE"/>
              <a:t>answer</a:t>
            </a:r>
            <a:r>
              <a:t>. For plastics, chemicals and refining the link to </a:t>
            </a:r>
            <a:r>
              <a:rPr lang="sv-SE"/>
              <a:t>the business cycle </a:t>
            </a:r>
            <a:r>
              <a:t>is clearer, </a:t>
            </a:r>
            <a:r>
              <a:rPr lang="sv-SE"/>
              <a:t>even though they </a:t>
            </a:r>
            <a:r>
              <a:t>moved in different directions during the quarter</a:t>
            </a:r>
            <a:r>
              <a:rPr lang="sv-SE"/>
              <a:t>. So </a:t>
            </a:r>
            <a:r>
              <a:t>the business cycle </a:t>
            </a:r>
            <a:r>
              <a:rPr lang="sv-SE"/>
              <a:t>explains </a:t>
            </a:r>
            <a:r>
              <a:t>only part of </a:t>
            </a:r>
            <a:r>
              <a:rPr lang="en-US"/>
              <a:t>it. Worth mentioning: 74 per cent of the companies felt the quarter turned out as expected. The plastics industry is the exception – there, 64 per cent said it went better than they had thought. That is </a:t>
            </a:r>
            <a:r>
              <a:t>the </a:t>
            </a:r>
            <a:r>
              <a:rPr lang="sv-SE"/>
              <a:t>quarter’s positive surprise</a:t>
            </a:r>
            <a:r>
              <a:t>.</a:t>
            </a:r>
          </a:p>
        </p:txBody>
      </p:sp>
      <p:sp>
        <p:nvSpPr>
          <p:cNvPr id="4" name="Platshållare för bildnummer 3"/>
          <p:cNvSpPr>
            <a:spLocks noGrp="1"/>
          </p:cNvSpPr>
          <p:nvPr>
            <p:ph type="sldNum" sz="quarter" idx="5"/>
          </p:nvPr>
        </p:nvSpPr>
        <p:spPr/>
        <p:txBody>
          <a:bodyPr/>
          <a:lstStyle/>
          <a:p>
            <a:fld id="{24694980-51BB-3840-B42A-540E295A2DC9}" type="slidenum">
              <a:rPr lang="sv-SE" smtClean="0"/>
              <a:t>2</a:t>
            </a:fld>
            <a:endParaRPr lang="sv-SE"/>
          </a:p>
        </p:txBody>
      </p:sp>
    </p:spTree>
    <p:extLst>
      <p:ext uri="{BB962C8B-B14F-4D97-AF65-F5344CB8AC3E}">
        <p14:creationId xmlns:p14="http://schemas.microsoft.com/office/powerpoint/2010/main" val="3802286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Turning to costs, where the picture is unambiguous. </a:t>
            </a:r>
            <a:r>
              <a:t>The </a:t>
            </a:r>
            <a:r>
              <a:rPr lang="sv-SE"/>
              <a:t>energy-driven </a:t>
            </a:r>
            <a:r>
              <a:t>cost inflation triggered by the war in the Middle East became even clearer during Q2</a:t>
            </a:r>
            <a:r>
              <a:rPr lang="en-US"/>
              <a:t>, and it hit every sub-sector</a:t>
            </a:r>
            <a:r>
              <a:t>.</a:t>
            </a:r>
          </a:p>
          <a:p>
            <a:r>
              <a:t>At overall level, raw materials and inputs came </a:t>
            </a:r>
            <a:r>
              <a:rPr lang="sv-SE"/>
              <a:t>in at </a:t>
            </a:r>
            <a:r>
              <a:t>135, energy </a:t>
            </a:r>
            <a:r>
              <a:rPr lang="sv-SE"/>
              <a:t>at </a:t>
            </a:r>
            <a:r>
              <a:t>129 and transport </a:t>
            </a:r>
            <a:r>
              <a:rPr lang="sv-SE"/>
              <a:t>at </a:t>
            </a:r>
            <a:r>
              <a:t>128. </a:t>
            </a:r>
            <a:r>
              <a:rPr lang="en-US"/>
              <a:t>The hardest pressure was faced by chemicals and refining</a:t>
            </a:r>
            <a:r>
              <a:t>, </a:t>
            </a:r>
            <a:r>
              <a:rPr lang="en-US"/>
              <a:t>with a raw materials index of 147.</a:t>
            </a:r>
          </a:p>
          <a:p>
            <a:r>
              <a:rPr lang="en-US"/>
              <a:t>But look at the curve on the far right – </a:t>
            </a:r>
            <a:r>
              <a:t>the forecast for </a:t>
            </a:r>
            <a:r>
              <a:rPr lang="sv-SE"/>
              <a:t>Q3 </a:t>
            </a:r>
            <a:r>
              <a:t>looks considerably brighter</a:t>
            </a:r>
            <a:r>
              <a:rPr lang="sv-SE"/>
              <a:t>. After</a:t>
            </a:r>
            <a:r>
              <a:t> a period of a more stable crude oil price</a:t>
            </a:r>
            <a:r>
              <a:rPr lang="sv-SE"/>
              <a:t>, the </a:t>
            </a:r>
            <a:r>
              <a:t>raw materials </a:t>
            </a:r>
            <a:r>
              <a:rPr lang="sv-SE"/>
              <a:t>index </a:t>
            </a:r>
            <a:r>
              <a:t>is expected to </a:t>
            </a:r>
            <a:r>
              <a:rPr lang="sv-SE"/>
              <a:t>fall to </a:t>
            </a:r>
            <a:r>
              <a:t>108. </a:t>
            </a:r>
            <a:r>
              <a:rPr lang="sv-SE"/>
              <a:t>So </a:t>
            </a:r>
            <a:r>
              <a:t>costs </a:t>
            </a:r>
            <a:r>
              <a:rPr lang="sv-SE"/>
              <a:t>are still rising</a:t>
            </a:r>
            <a:r>
              <a:t>, but at a </a:t>
            </a:r>
            <a:r>
              <a:rPr lang="sv-SE"/>
              <a:t>much </a:t>
            </a:r>
            <a:r>
              <a:t>more cautious rate.</a:t>
            </a:r>
            <a:r>
              <a:rPr lang="sv-SE"/>
              <a:t> </a:t>
            </a:r>
            <a:r>
              <a:t>The </a:t>
            </a:r>
            <a:r>
              <a:rPr lang="en-US"/>
              <a:t>important caveat is that the </a:t>
            </a:r>
            <a:r>
              <a:t>forecast is highly uncertain</a:t>
            </a:r>
            <a:r>
              <a:rPr lang="sv-SE"/>
              <a:t>;</a:t>
            </a:r>
            <a:r>
              <a:t> energy prices </a:t>
            </a:r>
            <a:r>
              <a:rPr lang="sv-SE"/>
              <a:t>depend directly on how </a:t>
            </a:r>
            <a:r>
              <a:t>the </a:t>
            </a:r>
            <a:r>
              <a:rPr lang="sv-SE"/>
              <a:t>conflict </a:t>
            </a:r>
            <a:r>
              <a:t>in the Middle East</a:t>
            </a:r>
            <a:r>
              <a:rPr lang="sv-SE"/>
              <a:t> develops</a:t>
            </a:r>
            <a:r>
              <a:t>.</a:t>
            </a:r>
          </a:p>
        </p:txBody>
      </p:sp>
      <p:sp>
        <p:nvSpPr>
          <p:cNvPr id="4" name="Platshållare för bildnummer 3"/>
          <p:cNvSpPr>
            <a:spLocks noGrp="1"/>
          </p:cNvSpPr>
          <p:nvPr>
            <p:ph type="sldNum" sz="quarter" idx="5"/>
          </p:nvPr>
        </p:nvSpPr>
        <p:spPr/>
        <p:txBody>
          <a:bodyPr/>
          <a:lstStyle/>
          <a:p>
            <a:fld id="{24694980-51BB-3840-B42A-540E295A2DC9}" type="slidenum">
              <a:rPr lang="sv-SE" smtClean="0"/>
              <a:t>3</a:t>
            </a:fld>
            <a:endParaRPr lang="sv-SE"/>
          </a:p>
        </p:txBody>
      </p:sp>
    </p:spTree>
    <p:extLst>
      <p:ext uri="{BB962C8B-B14F-4D97-AF65-F5344CB8AC3E}">
        <p14:creationId xmlns:p14="http://schemas.microsoft.com/office/powerpoint/2010/main" val="3572916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Here is perhaps the quarter’s most surprising figure. </a:t>
            </a:r>
            <a:r>
              <a:t>Despite costs </a:t>
            </a:r>
            <a:r>
              <a:rPr lang="sv-SE"/>
              <a:t>soaring during </a:t>
            </a:r>
            <a:r>
              <a:t>Q2, the overall profitability index </a:t>
            </a:r>
            <a:r>
              <a:rPr lang="sv-SE"/>
              <a:t>came in </a:t>
            </a:r>
            <a:r>
              <a:t>at </a:t>
            </a:r>
            <a:r>
              <a:rPr lang="sv-SE"/>
              <a:t>exactly </a:t>
            </a:r>
            <a:r>
              <a:t>100</a:t>
            </a:r>
            <a:r>
              <a:rPr lang="sv-SE"/>
              <a:t> – in other words</a:t>
            </a:r>
            <a:r>
              <a:t>, unchanged profitability </a:t>
            </a:r>
            <a:r>
              <a:rPr lang="en-US"/>
              <a:t>compared with a year ago. Companies have simply managed to pass the costs on, or to compensate in other ways</a:t>
            </a:r>
            <a:r>
              <a:t>.</a:t>
            </a:r>
          </a:p>
          <a:p>
            <a:r>
              <a:rPr lang="en-US"/>
              <a:t>But the total figure conceals large differences. Chemicals </a:t>
            </a:r>
            <a:r>
              <a:t>and refining faced </a:t>
            </a:r>
            <a:r>
              <a:rPr lang="sv-SE"/>
              <a:t>by far </a:t>
            </a:r>
            <a:r>
              <a:t>the </a:t>
            </a:r>
            <a:r>
              <a:rPr lang="sv-SE"/>
              <a:t>hardest </a:t>
            </a:r>
            <a:r>
              <a:t>cost pressure</a:t>
            </a:r>
            <a:r>
              <a:rPr lang="en-US"/>
              <a:t> – raw materials up to an index of 147 – and still strengthened profitability to 119. Plastics and rubber stand at 110. Pharmaceuticals pull in the other direction</a:t>
            </a:r>
            <a:r>
              <a:t>, at </a:t>
            </a:r>
            <a:r>
              <a:rPr lang="en-US"/>
              <a:t>77. Look at investment too: an index of 97, just below neutral level. Plastics and rubber are investing more than last year at 109, while chemicals and refining are holding back at 89. That says something about where confidence in </a:t>
            </a:r>
            <a:r>
              <a:t>the </a:t>
            </a:r>
            <a:r>
              <a:rPr lang="sv-SE"/>
              <a:t>future lies right now</a:t>
            </a:r>
            <a:r>
              <a:t>. </a:t>
            </a:r>
            <a:r>
              <a:rPr lang="sv-SE"/>
              <a:t>In summary: </a:t>
            </a:r>
            <a:r>
              <a:t>profitability </a:t>
            </a:r>
            <a:r>
              <a:rPr lang="en-US"/>
              <a:t>is standing still on the surface</a:t>
            </a:r>
            <a:r>
              <a:t>, </a:t>
            </a:r>
            <a:r>
              <a:rPr lang="en-US"/>
              <a:t>but beneath it the sub-sectors are moving in different directions. And since </a:t>
            </a:r>
            <a:r>
              <a:t>the </a:t>
            </a:r>
            <a:r>
              <a:rPr lang="en-US"/>
              <a:t>cost forecast is brightening ahead of Q3, there is a possible bright spot here – if volumes turn</a:t>
            </a:r>
            <a:r>
              <a:t>.</a:t>
            </a:r>
          </a:p>
          <a:p>
            <a:r>
              <a:t>Figure 2. IKEM index broken down by sub-sector. Q2 2026. Index 100 corresponds to neutral trend, annual rate. Values below 100 represent a decline. Total deliveries (volume) Number of employees Investments Costs of raw materials/inputs Energy costs (gas/electricity) Transport costs Company profitability (EBIT margin). Plastics/rubber 121 102 109 134 120 124 110. Pharmaceuticals 77 77 100 124 123 124 77. Chemicals/refining 83 89 89 147 136 127 119. Total 92 86 97 135 129 128 100.</a:t>
            </a:r>
          </a:p>
        </p:txBody>
      </p:sp>
      <p:sp>
        <p:nvSpPr>
          <p:cNvPr id="4" name="Platshållare för bildnummer 3"/>
          <p:cNvSpPr>
            <a:spLocks noGrp="1"/>
          </p:cNvSpPr>
          <p:nvPr>
            <p:ph type="sldNum" sz="quarter" idx="5"/>
          </p:nvPr>
        </p:nvSpPr>
        <p:spPr/>
        <p:txBody>
          <a:bodyPr/>
          <a:lstStyle/>
          <a:p>
            <a:fld id="{24694980-51BB-3840-B42A-540E295A2DC9}" type="slidenum">
              <a:rPr lang="sv-SE" smtClean="0"/>
              <a:t>4</a:t>
            </a:fld>
            <a:endParaRPr lang="sv-SE"/>
          </a:p>
        </p:txBody>
      </p:sp>
    </p:spTree>
    <p:extLst>
      <p:ext uri="{BB962C8B-B14F-4D97-AF65-F5344CB8AC3E}">
        <p14:creationId xmlns:p14="http://schemas.microsoft.com/office/powerpoint/2010/main" val="1763820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We will finish by looking ahead. </a:t>
            </a:r>
            <a:r>
              <a:t>The </a:t>
            </a:r>
            <a:r>
              <a:rPr lang="sv-SE"/>
              <a:t>cautious </a:t>
            </a:r>
            <a:r>
              <a:t>optimism </a:t>
            </a:r>
            <a:r>
              <a:rPr lang="sv-SE"/>
              <a:t>we </a:t>
            </a:r>
            <a:r>
              <a:t>could </a:t>
            </a:r>
            <a:r>
              <a:rPr lang="sv-SE"/>
              <a:t>sense </a:t>
            </a:r>
            <a:r>
              <a:t>during Q2, </a:t>
            </a:r>
            <a:r>
              <a:rPr lang="sv-SE"/>
              <a:t>above all </a:t>
            </a:r>
            <a:r>
              <a:t>in the plastics and rubber industry, </a:t>
            </a:r>
            <a:r>
              <a:rPr lang="sv-SE"/>
              <a:t>does </a:t>
            </a:r>
            <a:r>
              <a:t>not </a:t>
            </a:r>
            <a:r>
              <a:rPr lang="en-US"/>
              <a:t>hold when companies look towards </a:t>
            </a:r>
            <a:r>
              <a:t>the </a:t>
            </a:r>
            <a:r>
              <a:rPr lang="sv-SE"/>
              <a:t>third quarter</a:t>
            </a:r>
            <a:r>
              <a:t>.</a:t>
            </a:r>
          </a:p>
          <a:p>
            <a:r>
              <a:rPr lang="sv-SE"/>
              <a:t>The </a:t>
            </a:r>
            <a:r>
              <a:t>forecast </a:t>
            </a:r>
            <a:r>
              <a:rPr lang="en-US"/>
              <a:t>index comes in at 87 – in other words, clearly </a:t>
            </a:r>
            <a:r>
              <a:t>declining production volumes. </a:t>
            </a:r>
            <a:r>
              <a:rPr lang="sv-SE"/>
              <a:t>Plastics and rubber expect </a:t>
            </a:r>
            <a:r>
              <a:t>unchanged production after the strong </a:t>
            </a:r>
            <a:r>
              <a:rPr lang="sv-SE"/>
              <a:t>quarter</a:t>
            </a:r>
            <a:r>
              <a:t>, chemicals and refining </a:t>
            </a:r>
            <a:r>
              <a:rPr lang="en-US"/>
              <a:t>stand at 86 and pharmaceuticals at 77. So no sub-sector is forecasting growth</a:t>
            </a:r>
            <a:r>
              <a:t>.</a:t>
            </a:r>
          </a:p>
          <a:p>
            <a:r>
              <a:rPr lang="en-US"/>
              <a:t>There is nevertheless some relief on the cost side. Prices </a:t>
            </a:r>
            <a:r>
              <a:t>of </a:t>
            </a:r>
            <a:r>
              <a:rPr lang="en-US"/>
              <a:t>raw materials and inputs are expected to go from 135 down towards 108</a:t>
            </a:r>
            <a:r>
              <a:t>, </a:t>
            </a:r>
            <a:r>
              <a:rPr lang="en-US"/>
              <a:t>and energy prices towards 112. So costs are still rising</a:t>
            </a:r>
            <a:r>
              <a:t>, but </a:t>
            </a:r>
            <a:r>
              <a:rPr lang="en-US"/>
              <a:t>at a distinctly calmer pace. The reservation is that this picture depends on how the conflict in the Middle East develops. Employment is also expected to soften, with an index of 86. The conclusion I want to leave you </a:t>
            </a:r>
            <a:r>
              <a:t>with </a:t>
            </a:r>
            <a:r>
              <a:rPr lang="en-US"/>
              <a:t>is gradual stabilisation rather than a rapid turnaround – </a:t>
            </a:r>
            <a:r>
              <a:t>a clearer </a:t>
            </a:r>
            <a:r>
              <a:rPr lang="sv-SE"/>
              <a:t>recovery probably lies </a:t>
            </a:r>
            <a:r>
              <a:t>in </a:t>
            </a:r>
            <a:r>
              <a:rPr lang="en-US"/>
              <a:t>early 2027. I am happy to take questions now</a:t>
            </a:r>
            <a:r>
              <a:t>.</a:t>
            </a:r>
          </a:p>
          <a:p>
            <a:r>
              <a:t>Figure 6. Measured at annual rate, what is the company’s forecast for the next 3 months with regard to production (volume), number of employees and purchase prices? Forecast for Q3 2026. Index 100 corresponds to unchanged level (annual rate). Maximum value 150, minimum value 50. Source: IKEM. Production (volume) Number of employees Energy prices (gas/electricity) Prices of raw materials/inputs. Plastics/rubber 100 102 95 92. Pharmaceuticals 77 77 123 123. Chemicals/refining 86 87 104 94. IKEM total 87 86 112 108.</a:t>
            </a:r>
          </a:p>
        </p:txBody>
      </p:sp>
      <p:sp>
        <p:nvSpPr>
          <p:cNvPr id="4" name="Platshållare för bildnummer 3"/>
          <p:cNvSpPr>
            <a:spLocks noGrp="1"/>
          </p:cNvSpPr>
          <p:nvPr>
            <p:ph type="sldNum" sz="quarter" idx="5"/>
          </p:nvPr>
        </p:nvSpPr>
        <p:spPr/>
        <p:txBody>
          <a:bodyPr/>
          <a:lstStyle/>
          <a:p>
            <a:fld id="{24694980-51BB-3840-B42A-540E295A2DC9}" type="slidenum">
              <a:rPr lang="sv-SE" smtClean="0"/>
              <a:t>5</a:t>
            </a:fld>
            <a:endParaRPr lang="sv-SE"/>
          </a:p>
        </p:txBody>
      </p:sp>
    </p:spTree>
    <p:extLst>
      <p:ext uri="{BB962C8B-B14F-4D97-AF65-F5344CB8AC3E}">
        <p14:creationId xmlns:p14="http://schemas.microsoft.com/office/powerpoint/2010/main" val="1505396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8774"/>
            <a:ext cx="10080625" cy="2689225"/>
          </a:xfrm>
        </p:spPr>
        <p:txBody>
          <a:bodyPr anchor="t"/>
          <a:lstStyle>
            <a:lvl1pPr algn="l">
              <a:lnSpc>
                <a:spcPct val="80000"/>
              </a:lnSpc>
              <a:defRPr sz="65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800600"/>
            <a:ext cx="10080625" cy="6096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5400675" cy="414338"/>
          </a:xfrm>
        </p:spPr>
        <p:txBody>
          <a:bodyPr/>
          <a:lstStyle>
            <a:lvl1pPr marL="0" indent="0">
              <a:buNone/>
              <a:defRPr sz="16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10257636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8DC97-D8ED-9146-741A-A07E28C9D8E2}"/>
              </a:ext>
            </a:extLst>
          </p:cNvPr>
          <p:cNvSpPr>
            <a:spLocks noGrp="1"/>
          </p:cNvSpPr>
          <p:nvPr>
            <p:ph type="title"/>
          </p:nvPr>
        </p:nvSpPr>
        <p:spPr>
          <a:xfrm>
            <a:off x="587375" y="1628774"/>
            <a:ext cx="7504351" cy="1807265"/>
          </a:xfrm>
        </p:spPr>
        <p:txBody>
          <a:bodyPr anchor="t"/>
          <a:lstStyle>
            <a:lvl1pPr>
              <a:lnSpc>
                <a:spcPct val="85000"/>
              </a:lnSpc>
              <a:defRPr sz="5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75343E0-876F-61A7-E171-E6960303FBD4}"/>
              </a:ext>
            </a:extLst>
          </p:cNvPr>
          <p:cNvSpPr>
            <a:spLocks noGrp="1"/>
          </p:cNvSpPr>
          <p:nvPr>
            <p:ph type="body" idx="1"/>
          </p:nvPr>
        </p:nvSpPr>
        <p:spPr>
          <a:xfrm>
            <a:off x="587375" y="4322072"/>
            <a:ext cx="7504351" cy="1807265"/>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1020EEE-7C56-2F87-311E-3D966E4AC551}"/>
              </a:ext>
            </a:extLst>
          </p:cNvPr>
          <p:cNvSpPr>
            <a:spLocks noGrp="1"/>
          </p:cNvSpPr>
          <p:nvPr>
            <p:ph type="dt" sz="half" idx="10"/>
          </p:nvPr>
        </p:nvSpPr>
        <p:spPr/>
        <p:txBody>
          <a:bodyPr/>
          <a:lstStyle/>
          <a:p>
            <a:fld id="{A49ADFEE-C7DA-364D-B9F5-0741ECB416FE}" type="datetime1">
              <a:rPr lang="sv-SE" smtClean="0"/>
              <a:t>2026-08-28</a:t>
            </a:fld>
            <a:endParaRPr lang="sv-SE"/>
          </a:p>
        </p:txBody>
      </p:sp>
      <p:sp>
        <p:nvSpPr>
          <p:cNvPr id="5" name="Platshållare för sidfot 4">
            <a:extLst>
              <a:ext uri="{FF2B5EF4-FFF2-40B4-BE49-F238E27FC236}">
                <a16:creationId xmlns:a16="http://schemas.microsoft.com/office/drawing/2014/main" id="{A900D646-1D98-9C06-8D3B-4D0AEEE32826}"/>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AEDB98B0-FB89-1BAA-D564-1C7840D54AEF}"/>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786379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Molekyl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8DC97-D8ED-9146-741A-A07E28C9D8E2}"/>
              </a:ext>
            </a:extLst>
          </p:cNvPr>
          <p:cNvSpPr>
            <a:spLocks noGrp="1"/>
          </p:cNvSpPr>
          <p:nvPr>
            <p:ph type="title"/>
          </p:nvPr>
        </p:nvSpPr>
        <p:spPr>
          <a:xfrm>
            <a:off x="587375" y="1628774"/>
            <a:ext cx="5400675" cy="1807265"/>
          </a:xfrm>
        </p:spPr>
        <p:txBody>
          <a:bodyPr anchor="t"/>
          <a:lstStyle>
            <a:lvl1pPr>
              <a:lnSpc>
                <a:spcPct val="85000"/>
              </a:lnSpc>
              <a:defRPr sz="5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75343E0-876F-61A7-E171-E6960303FBD4}"/>
              </a:ext>
            </a:extLst>
          </p:cNvPr>
          <p:cNvSpPr>
            <a:spLocks noGrp="1"/>
          </p:cNvSpPr>
          <p:nvPr>
            <p:ph type="body" idx="1"/>
          </p:nvPr>
        </p:nvSpPr>
        <p:spPr>
          <a:xfrm>
            <a:off x="587375" y="4322072"/>
            <a:ext cx="5400675" cy="1807265"/>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1020EEE-7C56-2F87-311E-3D966E4AC551}"/>
              </a:ext>
            </a:extLst>
          </p:cNvPr>
          <p:cNvSpPr>
            <a:spLocks noGrp="1"/>
          </p:cNvSpPr>
          <p:nvPr>
            <p:ph type="dt" sz="half" idx="10"/>
          </p:nvPr>
        </p:nvSpPr>
        <p:spPr/>
        <p:txBody>
          <a:bodyPr/>
          <a:lstStyle/>
          <a:p>
            <a:fld id="{A49ADFEE-C7DA-364D-B9F5-0741ECB416FE}" type="datetime1">
              <a:rPr lang="sv-SE" smtClean="0"/>
              <a:t>2026-08-28</a:t>
            </a:fld>
            <a:endParaRPr lang="sv-SE"/>
          </a:p>
        </p:txBody>
      </p:sp>
      <p:sp>
        <p:nvSpPr>
          <p:cNvPr id="5" name="Platshållare för sidfot 4">
            <a:extLst>
              <a:ext uri="{FF2B5EF4-FFF2-40B4-BE49-F238E27FC236}">
                <a16:creationId xmlns:a16="http://schemas.microsoft.com/office/drawing/2014/main" id="{A900D646-1D98-9C06-8D3B-4D0AEEE32826}"/>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AEDB98B0-FB89-1BAA-D564-1C7840D54AEF}"/>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1673831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tat med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26B84FD-E24F-15B0-10B4-017DADF1C339}"/>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4707AAEB-9C71-37CC-89B3-7D2EF58232EB}"/>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8BBAFBBE-A07A-1C05-834C-34146E4B2DCF}"/>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7" name="Platshållare för text 6">
            <a:extLst>
              <a:ext uri="{FF2B5EF4-FFF2-40B4-BE49-F238E27FC236}">
                <a16:creationId xmlns:a16="http://schemas.microsoft.com/office/drawing/2014/main" id="{274536DA-E574-87C3-2280-B2F9F6DE276F}"/>
              </a:ext>
            </a:extLst>
          </p:cNvPr>
          <p:cNvSpPr>
            <a:spLocks noGrp="1"/>
          </p:cNvSpPr>
          <p:nvPr>
            <p:ph type="body" sz="quarter" idx="13"/>
          </p:nvPr>
        </p:nvSpPr>
        <p:spPr>
          <a:xfrm>
            <a:off x="587375" y="1916114"/>
            <a:ext cx="11017250" cy="3029960"/>
          </a:xfrm>
        </p:spPr>
        <p:txBody>
          <a:bodyPr/>
          <a:lstStyle>
            <a:lvl1pPr marL="0" indent="0">
              <a:lnSpc>
                <a:spcPct val="85000"/>
              </a:lnSpc>
              <a:buNone/>
              <a:defRPr sz="4500"/>
            </a:lvl1pPr>
            <a:lvl2pPr marL="0" indent="0">
              <a:spcBef>
                <a:spcPts val="1200"/>
              </a:spcBef>
              <a:buNone/>
              <a:defRPr sz="1200"/>
            </a:lvl2pPr>
            <a:lvl3pPr>
              <a:buNone/>
              <a:defRPr/>
            </a:lvl3pPr>
          </a:lstStyle>
          <a:p>
            <a:pPr lvl="0"/>
            <a:r>
              <a:rPr lang="sv-SE"/>
              <a:t>Klicka här för att ändra format på bakgrundstexten</a:t>
            </a:r>
          </a:p>
          <a:p>
            <a:pPr lvl="1"/>
            <a:r>
              <a:rPr lang="sv-SE"/>
              <a:t>Nivå två</a:t>
            </a:r>
          </a:p>
        </p:txBody>
      </p:sp>
      <p:sp>
        <p:nvSpPr>
          <p:cNvPr id="9" name="Platshållare för bild 8">
            <a:extLst>
              <a:ext uri="{FF2B5EF4-FFF2-40B4-BE49-F238E27FC236}">
                <a16:creationId xmlns:a16="http://schemas.microsoft.com/office/drawing/2014/main" id="{0C1BE8C3-E8D8-EA93-5228-C9DA6989D22A}"/>
              </a:ext>
            </a:extLst>
          </p:cNvPr>
          <p:cNvSpPr>
            <a:spLocks noGrp="1"/>
          </p:cNvSpPr>
          <p:nvPr>
            <p:ph type="pic" sz="quarter" idx="14"/>
          </p:nvPr>
        </p:nvSpPr>
        <p:spPr>
          <a:xfrm>
            <a:off x="587375" y="5157338"/>
            <a:ext cx="972000" cy="972000"/>
          </a:xfrm>
          <a:prstGeom prst="ellipse">
            <a:avLst/>
          </a:prstGeom>
        </p:spPr>
        <p:txBody>
          <a:bodyPr/>
          <a:lstStyle/>
          <a:p>
            <a:r>
              <a:rPr lang="sv-SE"/>
              <a:t>Klicka på ikonen för att lägga till en bild</a:t>
            </a:r>
          </a:p>
        </p:txBody>
      </p:sp>
      <p:sp>
        <p:nvSpPr>
          <p:cNvPr id="10" name="Platshållare för text 9">
            <a:extLst>
              <a:ext uri="{FF2B5EF4-FFF2-40B4-BE49-F238E27FC236}">
                <a16:creationId xmlns:a16="http://schemas.microsoft.com/office/drawing/2014/main" id="{743E4AC6-2B53-36EE-7797-73EF16F3D5EA}"/>
              </a:ext>
            </a:extLst>
          </p:cNvPr>
          <p:cNvSpPr>
            <a:spLocks noGrp="1"/>
          </p:cNvSpPr>
          <p:nvPr>
            <p:ph type="body" sz="quarter" idx="15"/>
          </p:nvPr>
        </p:nvSpPr>
        <p:spPr>
          <a:xfrm>
            <a:off x="1654232" y="5157338"/>
            <a:ext cx="4332617" cy="972000"/>
          </a:xfrm>
        </p:spPr>
        <p:txBody>
          <a:bodyPr anchor="ctr">
            <a:normAutofit/>
          </a:bodyPr>
          <a:lstStyle>
            <a:lvl1pPr marL="0" indent="0">
              <a:spcAft>
                <a:spcPts val="0"/>
              </a:spcAft>
              <a:buNone/>
              <a:defRPr sz="1200" b="1"/>
            </a:lvl1pPr>
            <a:lvl2pPr marL="180000">
              <a:spcAft>
                <a:spcPts val="200"/>
              </a:spcAft>
              <a:buNone/>
              <a:defRPr sz="1100"/>
            </a:lvl2pPr>
            <a:lvl3pPr marL="360000">
              <a:spcAft>
                <a:spcPts val="200"/>
              </a:spcAft>
              <a:buNone/>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p:txBody>
      </p:sp>
    </p:spTree>
    <p:extLst>
      <p:ext uri="{BB962C8B-B14F-4D97-AF65-F5344CB8AC3E}">
        <p14:creationId xmlns:p14="http://schemas.microsoft.com/office/powerpoint/2010/main" val="15736768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26B84FD-E24F-15B0-10B4-017DADF1C339}"/>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4707AAEB-9C71-37CC-89B3-7D2EF58232EB}"/>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8BBAFBBE-A07A-1C05-834C-34146E4B2DCF}"/>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7" name="Platshållare för text 6">
            <a:extLst>
              <a:ext uri="{FF2B5EF4-FFF2-40B4-BE49-F238E27FC236}">
                <a16:creationId xmlns:a16="http://schemas.microsoft.com/office/drawing/2014/main" id="{274536DA-E574-87C3-2280-B2F9F6DE276F}"/>
              </a:ext>
            </a:extLst>
          </p:cNvPr>
          <p:cNvSpPr>
            <a:spLocks noGrp="1"/>
          </p:cNvSpPr>
          <p:nvPr>
            <p:ph type="body" sz="quarter" idx="13"/>
          </p:nvPr>
        </p:nvSpPr>
        <p:spPr>
          <a:xfrm>
            <a:off x="1090863" y="1916114"/>
            <a:ext cx="10513762" cy="3029960"/>
          </a:xfrm>
        </p:spPr>
        <p:txBody>
          <a:bodyPr anchor="ctr"/>
          <a:lstStyle>
            <a:lvl1pPr marL="0" indent="0">
              <a:lnSpc>
                <a:spcPct val="85000"/>
              </a:lnSpc>
              <a:buNone/>
              <a:defRPr sz="4500"/>
            </a:lvl1pPr>
            <a:lvl2pPr marL="0" indent="0">
              <a:spcBef>
                <a:spcPts val="1200"/>
              </a:spcBef>
              <a:buNone/>
              <a:defRPr sz="1200"/>
            </a:lvl2pPr>
            <a:lvl3pPr>
              <a:buNone/>
              <a:defRPr/>
            </a:lvl3pPr>
          </a:lstStyle>
          <a:p>
            <a:pPr lvl="0"/>
            <a:r>
              <a:rPr lang="sv-SE"/>
              <a:t>Klicka här för att ändra format på bakgrundstexten</a:t>
            </a:r>
          </a:p>
        </p:txBody>
      </p:sp>
      <p:sp>
        <p:nvSpPr>
          <p:cNvPr id="10" name="Platshållare för text 9">
            <a:extLst>
              <a:ext uri="{FF2B5EF4-FFF2-40B4-BE49-F238E27FC236}">
                <a16:creationId xmlns:a16="http://schemas.microsoft.com/office/drawing/2014/main" id="{743E4AC6-2B53-36EE-7797-73EF16F3D5EA}"/>
              </a:ext>
            </a:extLst>
          </p:cNvPr>
          <p:cNvSpPr>
            <a:spLocks noGrp="1"/>
          </p:cNvSpPr>
          <p:nvPr>
            <p:ph type="body" sz="quarter" idx="15"/>
          </p:nvPr>
        </p:nvSpPr>
        <p:spPr>
          <a:xfrm>
            <a:off x="1090863" y="5339254"/>
            <a:ext cx="4332617" cy="790083"/>
          </a:xfrm>
        </p:spPr>
        <p:txBody>
          <a:bodyPr anchor="t">
            <a:normAutofit/>
          </a:bodyPr>
          <a:lstStyle>
            <a:lvl1pPr marL="0" indent="0">
              <a:spcAft>
                <a:spcPts val="0"/>
              </a:spcAft>
              <a:buNone/>
              <a:defRPr sz="1200" b="1"/>
            </a:lvl1pPr>
            <a:lvl2pPr marL="180000">
              <a:spcAft>
                <a:spcPts val="200"/>
              </a:spcAft>
              <a:buNone/>
              <a:defRPr sz="1100"/>
            </a:lvl2pPr>
            <a:lvl3pPr marL="360000">
              <a:spcAft>
                <a:spcPts val="200"/>
              </a:spcAft>
              <a:buNone/>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p:txBody>
      </p:sp>
      <p:sp>
        <p:nvSpPr>
          <p:cNvPr id="2" name="Rektangel 1">
            <a:extLst>
              <a:ext uri="{FF2B5EF4-FFF2-40B4-BE49-F238E27FC236}">
                <a16:creationId xmlns:a16="http://schemas.microsoft.com/office/drawing/2014/main" id="{22E4235C-B598-2B64-7247-7052491F8267}"/>
              </a:ext>
            </a:extLst>
          </p:cNvPr>
          <p:cNvSpPr/>
          <p:nvPr userDrawn="1"/>
        </p:nvSpPr>
        <p:spPr>
          <a:xfrm>
            <a:off x="588000" y="1916113"/>
            <a:ext cx="105683" cy="302996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5239037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D5B3D6-836A-8269-1434-AA52C2FACC8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365251C-F755-4F70-A28E-AE0E2851B534}"/>
              </a:ext>
            </a:extLst>
          </p:cNvPr>
          <p:cNvSpPr>
            <a:spLocks noGrp="1"/>
          </p:cNvSpPr>
          <p:nvPr>
            <p:ph type="dt" sz="half" idx="10"/>
          </p:nvPr>
        </p:nvSpPr>
        <p:spPr/>
        <p:txBody>
          <a:bodyPr/>
          <a:lstStyle/>
          <a:p>
            <a:fld id="{44738D61-3B0F-3540-8F5B-24D020FF7BE8}" type="datetime1">
              <a:rPr lang="sv-SE" smtClean="0"/>
              <a:t>2026-08-28</a:t>
            </a:fld>
            <a:endParaRPr lang="sv-SE"/>
          </a:p>
        </p:txBody>
      </p:sp>
      <p:sp>
        <p:nvSpPr>
          <p:cNvPr id="4" name="Platshållare för sidfot 3">
            <a:extLst>
              <a:ext uri="{FF2B5EF4-FFF2-40B4-BE49-F238E27FC236}">
                <a16:creationId xmlns:a16="http://schemas.microsoft.com/office/drawing/2014/main" id="{9057F71A-7654-902D-44CD-EF0A961A64AA}"/>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09B77236-87B5-187D-C0EA-03A01CFCECE2}"/>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1974306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E2ECEA4-80A5-D2D2-8CC2-B7C737546EA0}"/>
              </a:ext>
            </a:extLst>
          </p:cNvPr>
          <p:cNvSpPr>
            <a:spLocks noGrp="1"/>
          </p:cNvSpPr>
          <p:nvPr>
            <p:ph type="dt" sz="half" idx="10"/>
          </p:nvPr>
        </p:nvSpPr>
        <p:spPr/>
        <p:txBody>
          <a:bodyPr/>
          <a:lstStyle/>
          <a:p>
            <a:fld id="{C7505F95-520F-8448-A5C8-CF543A6B33CB}" type="datetime1">
              <a:rPr lang="sv-SE" smtClean="0"/>
              <a:t>2026-08-28</a:t>
            </a:fld>
            <a:endParaRPr lang="sv-SE"/>
          </a:p>
        </p:txBody>
      </p:sp>
      <p:sp>
        <p:nvSpPr>
          <p:cNvPr id="3" name="Platshållare för sidfot 2">
            <a:extLst>
              <a:ext uri="{FF2B5EF4-FFF2-40B4-BE49-F238E27FC236}">
                <a16:creationId xmlns:a16="http://schemas.microsoft.com/office/drawing/2014/main" id="{32B91AE0-6780-7023-B5B1-0D8E434120E1}"/>
              </a:ext>
            </a:extLst>
          </p:cNvPr>
          <p:cNvSpPr>
            <a:spLocks noGrp="1"/>
          </p:cNvSpPr>
          <p:nvPr>
            <p:ph type="ftr" sz="quarter" idx="11"/>
          </p:nvPr>
        </p:nvSpPr>
        <p:spPr/>
        <p:txBody>
          <a:bodyPr/>
          <a:lstStyle/>
          <a:p>
            <a:r>
              <a:rPr lang="sv-SE"/>
              <a:t>IKEM Företagspresentation / Mall</a:t>
            </a:r>
          </a:p>
        </p:txBody>
      </p:sp>
      <p:sp>
        <p:nvSpPr>
          <p:cNvPr id="4" name="Platshållare för bildnummer 3">
            <a:extLst>
              <a:ext uri="{FF2B5EF4-FFF2-40B4-BE49-F238E27FC236}">
                <a16:creationId xmlns:a16="http://schemas.microsoft.com/office/drawing/2014/main" id="{442A86FA-BB42-E277-ABE3-8E04ADB9487E}"/>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807095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ck / Kontakta os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24E7F66-766F-E660-74C5-BAABAF293E76}"/>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1AC8AE58-F582-102C-B8CB-CB4352873FE7}"/>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FF33A4DC-D732-7E88-C432-32B06F331539}"/>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6" name="Rektangel 5">
            <a:extLst>
              <a:ext uri="{FF2B5EF4-FFF2-40B4-BE49-F238E27FC236}">
                <a16:creationId xmlns:a16="http://schemas.microsoft.com/office/drawing/2014/main" id="{0C6DF78D-9C0C-81CB-076C-2BBCB00B2E76}"/>
              </a:ext>
            </a:extLst>
          </p:cNvPr>
          <p:cNvSpPr/>
          <p:nvPr userDrawn="1"/>
        </p:nvSpPr>
        <p:spPr>
          <a:xfrm>
            <a:off x="588000" y="5486400"/>
            <a:ext cx="2496653" cy="6420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nSpc>
                <a:spcPct val="100000"/>
              </a:lnSpc>
              <a:spcAft>
                <a:spcPts val="300"/>
              </a:spcAft>
            </a:pPr>
            <a:r>
              <a:rPr lang="sv-SE" sz="800" b="1">
                <a:solidFill>
                  <a:schemeClr val="tx1"/>
                </a:solidFill>
              </a:rPr>
              <a:t>IKEM – Innovations- och kemiindustrierna i Sverige</a:t>
            </a:r>
            <a:endParaRPr lang="sv-SE" sz="800">
              <a:solidFill>
                <a:schemeClr val="tx1"/>
              </a:solidFill>
            </a:endParaRPr>
          </a:p>
          <a:p>
            <a:pPr>
              <a:lnSpc>
                <a:spcPct val="100000"/>
              </a:lnSpc>
            </a:pPr>
            <a:r>
              <a:rPr lang="sv-SE" sz="800">
                <a:solidFill>
                  <a:schemeClr val="tx1"/>
                </a:solidFill>
              </a:rPr>
              <a:t>Postadress: IKEM, Box 55915, SE-102 16 Stockholm</a:t>
            </a:r>
          </a:p>
          <a:p>
            <a:pPr>
              <a:lnSpc>
                <a:spcPct val="100000"/>
              </a:lnSpc>
            </a:pPr>
            <a:r>
              <a:rPr lang="sv-SE" sz="800">
                <a:solidFill>
                  <a:schemeClr val="tx1"/>
                </a:solidFill>
              </a:rPr>
              <a:t>Besöksadress: Storgatan 19, Stockholm</a:t>
            </a:r>
          </a:p>
          <a:p>
            <a:pPr>
              <a:lnSpc>
                <a:spcPct val="100000"/>
              </a:lnSpc>
            </a:pPr>
            <a:endParaRPr lang="sv-SE" sz="800">
              <a:solidFill>
                <a:schemeClr val="tx1"/>
              </a:solidFill>
            </a:endParaRPr>
          </a:p>
          <a:p>
            <a:pPr>
              <a:lnSpc>
                <a:spcPct val="100000"/>
              </a:lnSpc>
            </a:pPr>
            <a:r>
              <a:rPr lang="sv-SE" sz="800" err="1">
                <a:solidFill>
                  <a:schemeClr val="tx1"/>
                </a:solidFill>
              </a:rPr>
              <a:t>ikem.se</a:t>
            </a:r>
            <a:r>
              <a:rPr lang="sv-SE" sz="800">
                <a:solidFill>
                  <a:schemeClr val="tx1"/>
                </a:solidFill>
              </a:rPr>
              <a:t> | 010 - 455 38 50 | </a:t>
            </a:r>
            <a:r>
              <a:rPr lang="sv-SE" sz="800" err="1">
                <a:solidFill>
                  <a:schemeClr val="tx1"/>
                </a:solidFill>
              </a:rPr>
              <a:t>info@ikem.se</a:t>
            </a:r>
            <a:endParaRPr lang="sv-SE" sz="800">
              <a:solidFill>
                <a:schemeClr val="tx1"/>
              </a:solidFill>
            </a:endParaRPr>
          </a:p>
          <a:p>
            <a:pPr>
              <a:lnSpc>
                <a:spcPct val="100000"/>
              </a:lnSpc>
            </a:pPr>
            <a:endParaRPr lang="sv-SE" sz="800">
              <a:solidFill>
                <a:schemeClr val="tx1"/>
              </a:solidFill>
            </a:endParaRPr>
          </a:p>
        </p:txBody>
      </p:sp>
      <p:sp>
        <p:nvSpPr>
          <p:cNvPr id="10" name="Platshållare för text 9">
            <a:extLst>
              <a:ext uri="{FF2B5EF4-FFF2-40B4-BE49-F238E27FC236}">
                <a16:creationId xmlns:a16="http://schemas.microsoft.com/office/drawing/2014/main" id="{3C2CFB83-3961-B692-3CB9-1E30578508CD}"/>
              </a:ext>
            </a:extLst>
          </p:cNvPr>
          <p:cNvSpPr>
            <a:spLocks noGrp="1"/>
          </p:cNvSpPr>
          <p:nvPr>
            <p:ph type="body" sz="quarter" idx="13"/>
          </p:nvPr>
        </p:nvSpPr>
        <p:spPr>
          <a:xfrm>
            <a:off x="586800" y="3859200"/>
            <a:ext cx="5400050" cy="1368425"/>
          </a:xfrm>
        </p:spPr>
        <p:txBody>
          <a:bodyPr>
            <a:normAutofit/>
          </a:bodyPr>
          <a:lstStyle>
            <a:lvl1pPr marL="0" indent="0">
              <a:spcAft>
                <a:spcPts val="0"/>
              </a:spcAft>
              <a:buNone/>
              <a:defRPr sz="1200"/>
            </a:lvl1pPr>
            <a:lvl2pPr marL="180000">
              <a:spcAft>
                <a:spcPts val="200"/>
              </a:spcAft>
              <a:defRPr sz="1100"/>
            </a:lvl2pPr>
            <a:lvl3pPr marL="360000">
              <a:spcAft>
                <a:spcPts val="200"/>
              </a:spcAft>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Rubrik 10">
            <a:extLst>
              <a:ext uri="{FF2B5EF4-FFF2-40B4-BE49-F238E27FC236}">
                <a16:creationId xmlns:a16="http://schemas.microsoft.com/office/drawing/2014/main" id="{511191DB-AE99-4970-54A3-5C8B2F82E780}"/>
              </a:ext>
            </a:extLst>
          </p:cNvPr>
          <p:cNvSpPr>
            <a:spLocks noGrp="1"/>
          </p:cNvSpPr>
          <p:nvPr>
            <p:ph type="title"/>
          </p:nvPr>
        </p:nvSpPr>
        <p:spPr>
          <a:xfrm>
            <a:off x="588000" y="1628775"/>
            <a:ext cx="6124085" cy="1800224"/>
          </a:xfrm>
        </p:spPr>
        <p:txBody>
          <a:bodyPr/>
          <a:lstStyle>
            <a:lvl1pPr>
              <a:lnSpc>
                <a:spcPct val="80000"/>
              </a:lnSpc>
              <a:defRPr sz="6500"/>
            </a:lvl1pPr>
          </a:lstStyle>
          <a:p>
            <a:r>
              <a:rPr lang="sv-SE"/>
              <a:t>Klicka här för att ändra mall för rubrikformat</a:t>
            </a:r>
          </a:p>
        </p:txBody>
      </p:sp>
    </p:spTree>
    <p:extLst>
      <p:ext uri="{BB962C8B-B14F-4D97-AF65-F5344CB8AC3E}">
        <p14:creationId xmlns:p14="http://schemas.microsoft.com/office/powerpoint/2010/main" val="1146630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5" name="Bildobjekt 4" descr="En bild som visar skärmbild, Teckensnitt, svart, design&#10;&#10;AI-genererat innehåll kan vara felaktigt.">
            <a:extLst>
              <a:ext uri="{FF2B5EF4-FFF2-40B4-BE49-F238E27FC236}">
                <a16:creationId xmlns:a16="http://schemas.microsoft.com/office/drawing/2014/main" id="{A3542CB1-5029-0363-D41E-CAB7B379FCD6}"/>
              </a:ext>
            </a:extLst>
          </p:cNvPr>
          <p:cNvPicPr>
            <a:picLocks noChangeAspect="1"/>
          </p:cNvPicPr>
          <p:nvPr userDrawn="1"/>
        </p:nvPicPr>
        <p:blipFill>
          <a:blip r:embed="rId2"/>
          <a:stretch>
            <a:fillRect/>
          </a:stretch>
        </p:blipFill>
        <p:spPr>
          <a:xfrm>
            <a:off x="2946000" y="2417889"/>
            <a:ext cx="6300000" cy="2022223"/>
          </a:xfrm>
          <a:prstGeom prst="rect">
            <a:avLst/>
          </a:prstGeom>
        </p:spPr>
      </p:pic>
    </p:spTree>
    <p:extLst>
      <p:ext uri="{BB962C8B-B14F-4D97-AF65-F5344CB8AC3E}">
        <p14:creationId xmlns:p14="http://schemas.microsoft.com/office/powerpoint/2010/main" val="14338822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8774"/>
            <a:ext cx="10080625" cy="2689225"/>
          </a:xfrm>
        </p:spPr>
        <p:txBody>
          <a:bodyPr anchor="t"/>
          <a:lstStyle>
            <a:lvl1pPr algn="l">
              <a:lnSpc>
                <a:spcPct val="80000"/>
              </a:lnSpc>
              <a:defRPr sz="65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800600"/>
            <a:ext cx="10080625" cy="6096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5400675" cy="414338"/>
          </a:xfrm>
        </p:spPr>
        <p:txBody>
          <a:bodyPr/>
          <a:lstStyle>
            <a:lvl1pPr marL="0" indent="0">
              <a:buNone/>
              <a:defRPr sz="16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29692037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bild Molekyl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8774"/>
            <a:ext cx="7000199" cy="2689225"/>
          </a:xfrm>
        </p:spPr>
        <p:txBody>
          <a:bodyPr anchor="t"/>
          <a:lstStyle>
            <a:lvl1pPr algn="l">
              <a:lnSpc>
                <a:spcPct val="80000"/>
              </a:lnSpc>
              <a:defRPr sz="65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800600"/>
            <a:ext cx="7000199" cy="6096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5400675" cy="414338"/>
          </a:xfrm>
        </p:spPr>
        <p:txBody>
          <a:bodyPr/>
          <a:lstStyle>
            <a:lvl1pPr marL="0" indent="0">
              <a:buNone/>
              <a:defRPr sz="16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40013929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olekyl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8774"/>
            <a:ext cx="7000199" cy="2689225"/>
          </a:xfrm>
        </p:spPr>
        <p:txBody>
          <a:bodyPr anchor="t"/>
          <a:lstStyle>
            <a:lvl1pPr algn="l">
              <a:lnSpc>
                <a:spcPct val="80000"/>
              </a:lnSpc>
              <a:defRPr sz="65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800600"/>
            <a:ext cx="7000199" cy="6096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5400675" cy="414338"/>
          </a:xfrm>
        </p:spPr>
        <p:txBody>
          <a:bodyPr/>
          <a:lstStyle>
            <a:lvl1pPr marL="0" indent="0">
              <a:buNone/>
              <a:defRPr sz="16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6968692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bild Molekyler St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7200"/>
            <a:ext cx="5616575" cy="2052000"/>
          </a:xfrm>
        </p:spPr>
        <p:txBody>
          <a:bodyPr anchor="t"/>
          <a:lstStyle>
            <a:lvl1pPr algn="l">
              <a:lnSpc>
                <a:spcPct val="80000"/>
              </a:lnSpc>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6" y="4320000"/>
            <a:ext cx="5040000" cy="609600"/>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3366787" cy="414338"/>
          </a:xfrm>
        </p:spPr>
        <p:txBody>
          <a:bodyPr anchor="b"/>
          <a:lstStyle>
            <a:lvl1pPr marL="0" indent="0">
              <a:buNone/>
              <a:defRPr sz="12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31187528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Rubrikbild Molekyler Stor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7200"/>
            <a:ext cx="5616575" cy="2052000"/>
          </a:xfrm>
        </p:spPr>
        <p:txBody>
          <a:bodyPr anchor="t"/>
          <a:lstStyle>
            <a:lvl1pPr algn="l">
              <a:lnSpc>
                <a:spcPct val="80000"/>
              </a:lnSpc>
              <a:defRPr sz="6000">
                <a:solidFill>
                  <a:schemeClr val="bg2"/>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320000"/>
            <a:ext cx="5400675" cy="609600"/>
          </a:xfrm>
        </p:spPr>
        <p:txBody>
          <a:bodyPr/>
          <a:lstStyle>
            <a:lvl1pPr marL="0" indent="0" algn="l">
              <a:buNone/>
              <a:defRPr sz="1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lvl1pPr>
              <a:defRPr>
                <a:solidFill>
                  <a:schemeClr val="bg1"/>
                </a:solidFill>
              </a:defRPr>
            </a:lvl1pPr>
          </a:lstStyle>
          <a:p>
            <a:fld id="{776A2FA3-CF58-CA49-A464-E16CB1F40930}" type="datetime1">
              <a:rPr lang="sv-SE" smtClean="0"/>
              <a:pPr/>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lvl1pPr>
              <a:defRPr>
                <a:solidFill>
                  <a:schemeClr val="bg1"/>
                </a:solidFill>
              </a:defRPr>
            </a:lvl1pPr>
          </a:lstStyle>
          <a:p>
            <a:r>
              <a:rPr lang="sv-SE"/>
              <a:t>IKEM Företagspresentation / Mall</a:t>
            </a:r>
            <a:endParaRPr lang="sv-SE">
              <a:solidFill>
                <a:schemeClr val="bg1"/>
              </a:solidFill>
            </a:endParaRP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lvl1pPr>
              <a:defRPr>
                <a:solidFill>
                  <a:schemeClr val="bg1"/>
                </a:solidFill>
              </a:defRPr>
            </a:lvl1pPr>
          </a:lstStyle>
          <a:p>
            <a:fld id="{392BA5CC-A998-A240-AC5F-80A1091774E7}" type="slidenum">
              <a:rPr lang="sv-SE" smtClean="0"/>
              <a:pPr/>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3366787" cy="414338"/>
          </a:xfrm>
        </p:spPr>
        <p:txBody>
          <a:bodyPr anchor="b"/>
          <a:lstStyle>
            <a:lvl1pPr marL="0" indent="0">
              <a:buNone/>
              <a:defRPr sz="1200">
                <a:solidFill>
                  <a:schemeClr val="bg2"/>
                </a:solidFill>
              </a:defRPr>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pic>
        <p:nvPicPr>
          <p:cNvPr id="9" name="Bildobjekt 8" descr="En bild som visar logotyp, Teckensnitt, Grafik, symbol&#10;&#10;AI-genererat innehåll kan vara felaktigt.">
            <a:extLst>
              <a:ext uri="{FF2B5EF4-FFF2-40B4-BE49-F238E27FC236}">
                <a16:creationId xmlns:a16="http://schemas.microsoft.com/office/drawing/2014/main" id="{38577FA8-CD45-A2F7-98D5-7FA7F903DAD7}"/>
              </a:ext>
            </a:extLst>
          </p:cNvPr>
          <p:cNvPicPr>
            <a:picLocks noChangeAspect="1"/>
          </p:cNvPicPr>
          <p:nvPr userDrawn="1"/>
        </p:nvPicPr>
        <p:blipFill>
          <a:blip r:embed="rId3"/>
          <a:stretch>
            <a:fillRect/>
          </a:stretch>
        </p:blipFill>
        <p:spPr bwMode="black">
          <a:xfrm>
            <a:off x="10795762" y="6413745"/>
            <a:ext cx="799200" cy="183520"/>
          </a:xfrm>
          <a:prstGeom prst="rect">
            <a:avLst/>
          </a:prstGeom>
        </p:spPr>
      </p:pic>
    </p:spTree>
    <p:extLst>
      <p:ext uri="{BB962C8B-B14F-4D97-AF65-F5344CB8AC3E}">
        <p14:creationId xmlns:p14="http://schemas.microsoft.com/office/powerpoint/2010/main" val="1630861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C99686-6214-C42E-9514-8905D343A1C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B4F8F71-DD97-D16F-2736-4921560C6D61}"/>
              </a:ext>
            </a:extLst>
          </p:cNvPr>
          <p:cNvSpPr>
            <a:spLocks noGrp="1"/>
          </p:cNvSpPr>
          <p:nvPr>
            <p:ph idx="1"/>
          </p:nvPr>
        </p:nvSpPr>
        <p:spPr>
          <a:xfrm>
            <a:off x="588000" y="1921565"/>
            <a:ext cx="11016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6EB241E-61D4-D465-978D-A3B5BAE1A640}"/>
              </a:ext>
            </a:extLst>
          </p:cNvPr>
          <p:cNvSpPr>
            <a:spLocks noGrp="1"/>
          </p:cNvSpPr>
          <p:nvPr>
            <p:ph type="dt" sz="half" idx="10"/>
          </p:nvPr>
        </p:nvSpPr>
        <p:spPr/>
        <p:txBody>
          <a:bodyPr/>
          <a:lstStyle/>
          <a:p>
            <a:fld id="{D7ED07B3-C4E2-794C-8097-CFB75F5768B9}" type="datetime1">
              <a:rPr lang="sv-SE" smtClean="0"/>
              <a:t>2026-08-28</a:t>
            </a:fld>
            <a:endParaRPr lang="sv-SE"/>
          </a:p>
        </p:txBody>
      </p:sp>
      <p:sp>
        <p:nvSpPr>
          <p:cNvPr id="5" name="Platshållare för sidfot 4">
            <a:extLst>
              <a:ext uri="{FF2B5EF4-FFF2-40B4-BE49-F238E27FC236}">
                <a16:creationId xmlns:a16="http://schemas.microsoft.com/office/drawing/2014/main" id="{76E5F54F-5108-9680-A6B8-42FD3C06F1F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E2D11426-52CF-6694-7BC0-C55B368EE0D3}"/>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848160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987E75F-49FC-12B8-DA3D-424ED7A132B6}"/>
              </a:ext>
            </a:extLst>
          </p:cNvPr>
          <p:cNvSpPr>
            <a:spLocks noGrp="1"/>
          </p:cNvSpPr>
          <p:nvPr>
            <p:ph sz="half" idx="2"/>
          </p:nvPr>
        </p:nvSpPr>
        <p:spPr>
          <a:xfrm>
            <a:off x="6204625"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5580683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nehåll och bild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588001"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6203950" y="586921"/>
            <a:ext cx="5400675" cy="5542417"/>
          </a:xfrm>
          <a:solidFill>
            <a:schemeClr val="accent2"/>
          </a:solidFill>
        </p:spPr>
        <p:txBody>
          <a:bodyPr/>
          <a:lstStyle/>
          <a:p>
            <a:endParaRPr lang="sv-SE"/>
          </a:p>
        </p:txBody>
      </p:sp>
    </p:spTree>
    <p:extLst>
      <p:ext uri="{BB962C8B-B14F-4D97-AF65-F5344CB8AC3E}">
        <p14:creationId xmlns:p14="http://schemas.microsoft.com/office/powerpoint/2010/main" val="13761286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nehåll och bild V">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6204575"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6204625"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586800" y="586800"/>
            <a:ext cx="5400675" cy="5542417"/>
          </a:xfrm>
          <a:solidFill>
            <a:schemeClr val="accent2"/>
          </a:solidFill>
        </p:spPr>
        <p:txBody>
          <a:bodyPr/>
          <a:lstStyle/>
          <a:p>
            <a:endParaRPr lang="sv-SE"/>
          </a:p>
        </p:txBody>
      </p:sp>
    </p:spTree>
    <p:extLst>
      <p:ext uri="{BB962C8B-B14F-4D97-AF65-F5344CB8AC3E}">
        <p14:creationId xmlns:p14="http://schemas.microsoft.com/office/powerpoint/2010/main" val="22360650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nehåll och två bilder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588001"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6203950" y="586921"/>
            <a:ext cx="5400675" cy="2842079"/>
          </a:xfrm>
          <a:solidFill>
            <a:schemeClr val="accent2"/>
          </a:solidFill>
        </p:spPr>
        <p:txBody>
          <a:bodyPr/>
          <a:lstStyle/>
          <a:p>
            <a:endParaRPr lang="sv-SE"/>
          </a:p>
        </p:txBody>
      </p:sp>
      <p:sp>
        <p:nvSpPr>
          <p:cNvPr id="8" name="Platshållare för bild 7">
            <a:extLst>
              <a:ext uri="{FF2B5EF4-FFF2-40B4-BE49-F238E27FC236}">
                <a16:creationId xmlns:a16="http://schemas.microsoft.com/office/drawing/2014/main" id="{AEC4BFE3-9CBF-B9E0-6458-1B25F7E644C2}"/>
              </a:ext>
            </a:extLst>
          </p:cNvPr>
          <p:cNvSpPr>
            <a:spLocks noGrp="1"/>
          </p:cNvSpPr>
          <p:nvPr>
            <p:ph type="pic" sz="quarter" idx="14"/>
          </p:nvPr>
        </p:nvSpPr>
        <p:spPr>
          <a:xfrm>
            <a:off x="6203950" y="3429000"/>
            <a:ext cx="5400675" cy="2700338"/>
          </a:xfrm>
          <a:solidFill>
            <a:schemeClr val="accent2"/>
          </a:solidFill>
        </p:spPr>
        <p:txBody>
          <a:bodyPr/>
          <a:lstStyle/>
          <a:p>
            <a:endParaRPr lang="sv-SE"/>
          </a:p>
        </p:txBody>
      </p:sp>
    </p:spTree>
    <p:extLst>
      <p:ext uri="{BB962C8B-B14F-4D97-AF65-F5344CB8AC3E}">
        <p14:creationId xmlns:p14="http://schemas.microsoft.com/office/powerpoint/2010/main" val="10548540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8DC97-D8ED-9146-741A-A07E28C9D8E2}"/>
              </a:ext>
            </a:extLst>
          </p:cNvPr>
          <p:cNvSpPr>
            <a:spLocks noGrp="1"/>
          </p:cNvSpPr>
          <p:nvPr>
            <p:ph type="title"/>
          </p:nvPr>
        </p:nvSpPr>
        <p:spPr>
          <a:xfrm>
            <a:off x="587375" y="1628774"/>
            <a:ext cx="7504351" cy="1807265"/>
          </a:xfrm>
        </p:spPr>
        <p:txBody>
          <a:bodyPr anchor="t"/>
          <a:lstStyle>
            <a:lvl1pPr>
              <a:lnSpc>
                <a:spcPct val="85000"/>
              </a:lnSpc>
              <a:defRPr sz="5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75343E0-876F-61A7-E171-E6960303FBD4}"/>
              </a:ext>
            </a:extLst>
          </p:cNvPr>
          <p:cNvSpPr>
            <a:spLocks noGrp="1"/>
          </p:cNvSpPr>
          <p:nvPr>
            <p:ph type="body" idx="1"/>
          </p:nvPr>
        </p:nvSpPr>
        <p:spPr>
          <a:xfrm>
            <a:off x="587375" y="4322072"/>
            <a:ext cx="7504351" cy="1807265"/>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1020EEE-7C56-2F87-311E-3D966E4AC551}"/>
              </a:ext>
            </a:extLst>
          </p:cNvPr>
          <p:cNvSpPr>
            <a:spLocks noGrp="1"/>
          </p:cNvSpPr>
          <p:nvPr>
            <p:ph type="dt" sz="half" idx="10"/>
          </p:nvPr>
        </p:nvSpPr>
        <p:spPr/>
        <p:txBody>
          <a:bodyPr/>
          <a:lstStyle/>
          <a:p>
            <a:fld id="{A49ADFEE-C7DA-364D-B9F5-0741ECB416FE}" type="datetime1">
              <a:rPr lang="sv-SE" smtClean="0"/>
              <a:t>2026-08-28</a:t>
            </a:fld>
            <a:endParaRPr lang="sv-SE"/>
          </a:p>
        </p:txBody>
      </p:sp>
      <p:sp>
        <p:nvSpPr>
          <p:cNvPr id="5" name="Platshållare för sidfot 4">
            <a:extLst>
              <a:ext uri="{FF2B5EF4-FFF2-40B4-BE49-F238E27FC236}">
                <a16:creationId xmlns:a16="http://schemas.microsoft.com/office/drawing/2014/main" id="{A900D646-1D98-9C06-8D3B-4D0AEEE32826}"/>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AEDB98B0-FB89-1BAA-D564-1C7840D54AEF}"/>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1963493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vsnittsrubrik Molekyl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8DC97-D8ED-9146-741A-A07E28C9D8E2}"/>
              </a:ext>
            </a:extLst>
          </p:cNvPr>
          <p:cNvSpPr>
            <a:spLocks noGrp="1"/>
          </p:cNvSpPr>
          <p:nvPr>
            <p:ph type="title"/>
          </p:nvPr>
        </p:nvSpPr>
        <p:spPr>
          <a:xfrm>
            <a:off x="587375" y="1628774"/>
            <a:ext cx="5400675" cy="1807265"/>
          </a:xfrm>
        </p:spPr>
        <p:txBody>
          <a:bodyPr anchor="t"/>
          <a:lstStyle>
            <a:lvl1pPr>
              <a:lnSpc>
                <a:spcPct val="85000"/>
              </a:lnSpc>
              <a:defRPr sz="5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75343E0-876F-61A7-E171-E6960303FBD4}"/>
              </a:ext>
            </a:extLst>
          </p:cNvPr>
          <p:cNvSpPr>
            <a:spLocks noGrp="1"/>
          </p:cNvSpPr>
          <p:nvPr>
            <p:ph type="body" idx="1"/>
          </p:nvPr>
        </p:nvSpPr>
        <p:spPr>
          <a:xfrm>
            <a:off x="587375" y="4322072"/>
            <a:ext cx="5400675" cy="1807265"/>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1020EEE-7C56-2F87-311E-3D966E4AC551}"/>
              </a:ext>
            </a:extLst>
          </p:cNvPr>
          <p:cNvSpPr>
            <a:spLocks noGrp="1"/>
          </p:cNvSpPr>
          <p:nvPr>
            <p:ph type="dt" sz="half" idx="10"/>
          </p:nvPr>
        </p:nvSpPr>
        <p:spPr/>
        <p:txBody>
          <a:bodyPr/>
          <a:lstStyle/>
          <a:p>
            <a:fld id="{A49ADFEE-C7DA-364D-B9F5-0741ECB416FE}" type="datetime1">
              <a:rPr lang="sv-SE" smtClean="0"/>
              <a:t>2026-08-28</a:t>
            </a:fld>
            <a:endParaRPr lang="sv-SE"/>
          </a:p>
        </p:txBody>
      </p:sp>
      <p:sp>
        <p:nvSpPr>
          <p:cNvPr id="5" name="Platshållare för sidfot 4">
            <a:extLst>
              <a:ext uri="{FF2B5EF4-FFF2-40B4-BE49-F238E27FC236}">
                <a16:creationId xmlns:a16="http://schemas.microsoft.com/office/drawing/2014/main" id="{A900D646-1D98-9C06-8D3B-4D0AEEE32826}"/>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AEDB98B0-FB89-1BAA-D564-1C7840D54AEF}"/>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11792297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itat med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26B84FD-E24F-15B0-10B4-017DADF1C339}"/>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4707AAEB-9C71-37CC-89B3-7D2EF58232EB}"/>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8BBAFBBE-A07A-1C05-834C-34146E4B2DCF}"/>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7" name="Platshållare för text 6">
            <a:extLst>
              <a:ext uri="{FF2B5EF4-FFF2-40B4-BE49-F238E27FC236}">
                <a16:creationId xmlns:a16="http://schemas.microsoft.com/office/drawing/2014/main" id="{274536DA-E574-87C3-2280-B2F9F6DE276F}"/>
              </a:ext>
            </a:extLst>
          </p:cNvPr>
          <p:cNvSpPr>
            <a:spLocks noGrp="1"/>
          </p:cNvSpPr>
          <p:nvPr>
            <p:ph type="body" sz="quarter" idx="13"/>
          </p:nvPr>
        </p:nvSpPr>
        <p:spPr>
          <a:xfrm>
            <a:off x="587375" y="1916114"/>
            <a:ext cx="11017250" cy="3029960"/>
          </a:xfrm>
        </p:spPr>
        <p:txBody>
          <a:bodyPr/>
          <a:lstStyle>
            <a:lvl1pPr marL="0" indent="0">
              <a:lnSpc>
                <a:spcPct val="85000"/>
              </a:lnSpc>
              <a:buNone/>
              <a:defRPr sz="4500">
                <a:solidFill>
                  <a:schemeClr val="accent1"/>
                </a:solidFill>
              </a:defRPr>
            </a:lvl1pPr>
            <a:lvl2pPr marL="0" indent="0">
              <a:spcBef>
                <a:spcPts val="1200"/>
              </a:spcBef>
              <a:buNone/>
              <a:defRPr sz="1200"/>
            </a:lvl2pPr>
            <a:lvl3pPr>
              <a:buNone/>
              <a:defRPr/>
            </a:lvl3pPr>
          </a:lstStyle>
          <a:p>
            <a:pPr lvl="0"/>
            <a:r>
              <a:rPr lang="sv-SE"/>
              <a:t>Klicka här för att ändra format på bakgrundstexten</a:t>
            </a:r>
          </a:p>
          <a:p>
            <a:pPr lvl="1"/>
            <a:r>
              <a:rPr lang="sv-SE"/>
              <a:t>Nivå två</a:t>
            </a:r>
          </a:p>
        </p:txBody>
      </p:sp>
      <p:sp>
        <p:nvSpPr>
          <p:cNvPr id="9" name="Platshållare för bild 8">
            <a:extLst>
              <a:ext uri="{FF2B5EF4-FFF2-40B4-BE49-F238E27FC236}">
                <a16:creationId xmlns:a16="http://schemas.microsoft.com/office/drawing/2014/main" id="{0C1BE8C3-E8D8-EA93-5228-C9DA6989D22A}"/>
              </a:ext>
            </a:extLst>
          </p:cNvPr>
          <p:cNvSpPr>
            <a:spLocks noGrp="1"/>
          </p:cNvSpPr>
          <p:nvPr>
            <p:ph type="pic" sz="quarter" idx="14"/>
          </p:nvPr>
        </p:nvSpPr>
        <p:spPr>
          <a:xfrm>
            <a:off x="587375" y="5157338"/>
            <a:ext cx="972000" cy="972000"/>
          </a:xfrm>
          <a:prstGeom prst="ellipse">
            <a:avLst/>
          </a:prstGeom>
        </p:spPr>
        <p:txBody>
          <a:bodyPr/>
          <a:lstStyle/>
          <a:p>
            <a:endParaRPr lang="sv-SE"/>
          </a:p>
        </p:txBody>
      </p:sp>
      <p:sp>
        <p:nvSpPr>
          <p:cNvPr id="10" name="Platshållare för text 9">
            <a:extLst>
              <a:ext uri="{FF2B5EF4-FFF2-40B4-BE49-F238E27FC236}">
                <a16:creationId xmlns:a16="http://schemas.microsoft.com/office/drawing/2014/main" id="{743E4AC6-2B53-36EE-7797-73EF16F3D5EA}"/>
              </a:ext>
            </a:extLst>
          </p:cNvPr>
          <p:cNvSpPr>
            <a:spLocks noGrp="1"/>
          </p:cNvSpPr>
          <p:nvPr>
            <p:ph type="body" sz="quarter" idx="15"/>
          </p:nvPr>
        </p:nvSpPr>
        <p:spPr>
          <a:xfrm>
            <a:off x="1654232" y="5157338"/>
            <a:ext cx="4332617" cy="972000"/>
          </a:xfrm>
        </p:spPr>
        <p:txBody>
          <a:bodyPr anchor="ctr">
            <a:normAutofit/>
          </a:bodyPr>
          <a:lstStyle>
            <a:lvl1pPr marL="0" indent="0">
              <a:spcAft>
                <a:spcPts val="0"/>
              </a:spcAft>
              <a:buNone/>
              <a:defRPr sz="1200" b="1"/>
            </a:lvl1pPr>
            <a:lvl2pPr marL="180000">
              <a:spcAft>
                <a:spcPts val="200"/>
              </a:spcAft>
              <a:buNone/>
              <a:defRPr sz="1100"/>
            </a:lvl2pPr>
            <a:lvl3pPr marL="360000">
              <a:spcAft>
                <a:spcPts val="200"/>
              </a:spcAft>
              <a:buNone/>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p:txBody>
      </p:sp>
    </p:spTree>
    <p:extLst>
      <p:ext uri="{BB962C8B-B14F-4D97-AF65-F5344CB8AC3E}">
        <p14:creationId xmlns:p14="http://schemas.microsoft.com/office/powerpoint/2010/main" val="1675956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Molekyler St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7200"/>
            <a:ext cx="5616575" cy="2052000"/>
          </a:xfrm>
        </p:spPr>
        <p:txBody>
          <a:bodyPr anchor="t"/>
          <a:lstStyle>
            <a:lvl1pPr algn="l">
              <a:lnSpc>
                <a:spcPct val="80000"/>
              </a:lnSpc>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6" y="4320000"/>
            <a:ext cx="5040000" cy="609600"/>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3366787" cy="414338"/>
          </a:xfrm>
        </p:spPr>
        <p:txBody>
          <a:bodyPr anchor="b"/>
          <a:lstStyle>
            <a:lvl1pPr marL="0" indent="0">
              <a:buNone/>
              <a:defRPr sz="12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15983674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26B84FD-E24F-15B0-10B4-017DADF1C339}"/>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4707AAEB-9C71-37CC-89B3-7D2EF58232EB}"/>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8BBAFBBE-A07A-1C05-834C-34146E4B2DCF}"/>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7" name="Platshållare för text 6">
            <a:extLst>
              <a:ext uri="{FF2B5EF4-FFF2-40B4-BE49-F238E27FC236}">
                <a16:creationId xmlns:a16="http://schemas.microsoft.com/office/drawing/2014/main" id="{274536DA-E574-87C3-2280-B2F9F6DE276F}"/>
              </a:ext>
            </a:extLst>
          </p:cNvPr>
          <p:cNvSpPr>
            <a:spLocks noGrp="1"/>
          </p:cNvSpPr>
          <p:nvPr>
            <p:ph type="body" sz="quarter" idx="13"/>
          </p:nvPr>
        </p:nvSpPr>
        <p:spPr>
          <a:xfrm>
            <a:off x="1090863" y="1916114"/>
            <a:ext cx="10513762" cy="3029960"/>
          </a:xfrm>
        </p:spPr>
        <p:txBody>
          <a:bodyPr anchor="ctr"/>
          <a:lstStyle>
            <a:lvl1pPr marL="0" indent="0">
              <a:lnSpc>
                <a:spcPct val="85000"/>
              </a:lnSpc>
              <a:buNone/>
              <a:defRPr sz="4500"/>
            </a:lvl1pPr>
            <a:lvl2pPr marL="0" indent="0">
              <a:spcBef>
                <a:spcPts val="1200"/>
              </a:spcBef>
              <a:buNone/>
              <a:defRPr sz="1200"/>
            </a:lvl2pPr>
            <a:lvl3pPr>
              <a:buNone/>
              <a:defRPr/>
            </a:lvl3pPr>
          </a:lstStyle>
          <a:p>
            <a:pPr lvl="0"/>
            <a:r>
              <a:rPr lang="sv-SE"/>
              <a:t>Klicka här för att ändra format på bakgrundstexten</a:t>
            </a:r>
          </a:p>
        </p:txBody>
      </p:sp>
      <p:sp>
        <p:nvSpPr>
          <p:cNvPr id="10" name="Platshållare för text 9">
            <a:extLst>
              <a:ext uri="{FF2B5EF4-FFF2-40B4-BE49-F238E27FC236}">
                <a16:creationId xmlns:a16="http://schemas.microsoft.com/office/drawing/2014/main" id="{743E4AC6-2B53-36EE-7797-73EF16F3D5EA}"/>
              </a:ext>
            </a:extLst>
          </p:cNvPr>
          <p:cNvSpPr>
            <a:spLocks noGrp="1"/>
          </p:cNvSpPr>
          <p:nvPr>
            <p:ph type="body" sz="quarter" idx="15"/>
          </p:nvPr>
        </p:nvSpPr>
        <p:spPr>
          <a:xfrm>
            <a:off x="1090863" y="5339254"/>
            <a:ext cx="4332617" cy="790083"/>
          </a:xfrm>
        </p:spPr>
        <p:txBody>
          <a:bodyPr anchor="t">
            <a:normAutofit/>
          </a:bodyPr>
          <a:lstStyle>
            <a:lvl1pPr marL="0" indent="0">
              <a:spcAft>
                <a:spcPts val="0"/>
              </a:spcAft>
              <a:buNone/>
              <a:defRPr sz="1200" b="1"/>
            </a:lvl1pPr>
            <a:lvl2pPr marL="180000">
              <a:spcAft>
                <a:spcPts val="200"/>
              </a:spcAft>
              <a:buNone/>
              <a:defRPr sz="1100"/>
            </a:lvl2pPr>
            <a:lvl3pPr marL="360000">
              <a:spcAft>
                <a:spcPts val="200"/>
              </a:spcAft>
              <a:buNone/>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p:txBody>
      </p:sp>
      <p:sp>
        <p:nvSpPr>
          <p:cNvPr id="2" name="Rektangel 1">
            <a:extLst>
              <a:ext uri="{FF2B5EF4-FFF2-40B4-BE49-F238E27FC236}">
                <a16:creationId xmlns:a16="http://schemas.microsoft.com/office/drawing/2014/main" id="{22E4235C-B598-2B64-7247-7052491F8267}"/>
              </a:ext>
            </a:extLst>
          </p:cNvPr>
          <p:cNvSpPr/>
          <p:nvPr userDrawn="1"/>
        </p:nvSpPr>
        <p:spPr>
          <a:xfrm>
            <a:off x="588000" y="1916113"/>
            <a:ext cx="105683" cy="302996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32748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D5B3D6-836A-8269-1434-AA52C2FACC8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365251C-F755-4F70-A28E-AE0E2851B534}"/>
              </a:ext>
            </a:extLst>
          </p:cNvPr>
          <p:cNvSpPr>
            <a:spLocks noGrp="1"/>
          </p:cNvSpPr>
          <p:nvPr>
            <p:ph type="dt" sz="half" idx="10"/>
          </p:nvPr>
        </p:nvSpPr>
        <p:spPr/>
        <p:txBody>
          <a:bodyPr/>
          <a:lstStyle/>
          <a:p>
            <a:fld id="{44738D61-3B0F-3540-8F5B-24D020FF7BE8}" type="datetime1">
              <a:rPr lang="sv-SE" smtClean="0"/>
              <a:t>2026-08-28</a:t>
            </a:fld>
            <a:endParaRPr lang="sv-SE"/>
          </a:p>
        </p:txBody>
      </p:sp>
      <p:sp>
        <p:nvSpPr>
          <p:cNvPr id="4" name="Platshållare för sidfot 3">
            <a:extLst>
              <a:ext uri="{FF2B5EF4-FFF2-40B4-BE49-F238E27FC236}">
                <a16:creationId xmlns:a16="http://schemas.microsoft.com/office/drawing/2014/main" id="{9057F71A-7654-902D-44CD-EF0A961A64AA}"/>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09B77236-87B5-187D-C0EA-03A01CFCECE2}"/>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7348190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E2ECEA4-80A5-D2D2-8CC2-B7C737546EA0}"/>
              </a:ext>
            </a:extLst>
          </p:cNvPr>
          <p:cNvSpPr>
            <a:spLocks noGrp="1"/>
          </p:cNvSpPr>
          <p:nvPr>
            <p:ph type="dt" sz="half" idx="10"/>
          </p:nvPr>
        </p:nvSpPr>
        <p:spPr/>
        <p:txBody>
          <a:bodyPr/>
          <a:lstStyle/>
          <a:p>
            <a:fld id="{C7505F95-520F-8448-A5C8-CF543A6B33CB}" type="datetime1">
              <a:rPr lang="sv-SE" smtClean="0"/>
              <a:t>2026-08-28</a:t>
            </a:fld>
            <a:endParaRPr lang="sv-SE"/>
          </a:p>
        </p:txBody>
      </p:sp>
      <p:sp>
        <p:nvSpPr>
          <p:cNvPr id="3" name="Platshållare för sidfot 2">
            <a:extLst>
              <a:ext uri="{FF2B5EF4-FFF2-40B4-BE49-F238E27FC236}">
                <a16:creationId xmlns:a16="http://schemas.microsoft.com/office/drawing/2014/main" id="{32B91AE0-6780-7023-B5B1-0D8E434120E1}"/>
              </a:ext>
            </a:extLst>
          </p:cNvPr>
          <p:cNvSpPr>
            <a:spLocks noGrp="1"/>
          </p:cNvSpPr>
          <p:nvPr>
            <p:ph type="ftr" sz="quarter" idx="11"/>
          </p:nvPr>
        </p:nvSpPr>
        <p:spPr/>
        <p:txBody>
          <a:bodyPr/>
          <a:lstStyle/>
          <a:p>
            <a:r>
              <a:rPr lang="sv-SE"/>
              <a:t>IKEM Företagspresentation / Mall</a:t>
            </a:r>
          </a:p>
        </p:txBody>
      </p:sp>
      <p:sp>
        <p:nvSpPr>
          <p:cNvPr id="4" name="Platshållare för bildnummer 3">
            <a:extLst>
              <a:ext uri="{FF2B5EF4-FFF2-40B4-BE49-F238E27FC236}">
                <a16:creationId xmlns:a16="http://schemas.microsoft.com/office/drawing/2014/main" id="{442A86FA-BB42-E277-ABE3-8E04ADB9487E}"/>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39390596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ck / Kontakta oss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24E7F66-766F-E660-74C5-BAABAF293E76}"/>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1AC8AE58-F582-102C-B8CB-CB4352873FE7}"/>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FF33A4DC-D732-7E88-C432-32B06F331539}"/>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6" name="Rektangel 5">
            <a:extLst>
              <a:ext uri="{FF2B5EF4-FFF2-40B4-BE49-F238E27FC236}">
                <a16:creationId xmlns:a16="http://schemas.microsoft.com/office/drawing/2014/main" id="{0C6DF78D-9C0C-81CB-076C-2BBCB00B2E76}"/>
              </a:ext>
            </a:extLst>
          </p:cNvPr>
          <p:cNvSpPr/>
          <p:nvPr userDrawn="1"/>
        </p:nvSpPr>
        <p:spPr>
          <a:xfrm>
            <a:off x="588000" y="5486400"/>
            <a:ext cx="2496653" cy="6420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nSpc>
                <a:spcPct val="100000"/>
              </a:lnSpc>
              <a:spcAft>
                <a:spcPts val="300"/>
              </a:spcAft>
            </a:pPr>
            <a:r>
              <a:rPr lang="sv-SE" sz="800" b="1">
                <a:solidFill>
                  <a:schemeClr val="tx1"/>
                </a:solidFill>
              </a:rPr>
              <a:t>IKEM – Innovations- och kemiindustrierna i Sverige</a:t>
            </a:r>
            <a:endParaRPr lang="sv-SE" sz="800">
              <a:solidFill>
                <a:schemeClr val="tx1"/>
              </a:solidFill>
            </a:endParaRPr>
          </a:p>
          <a:p>
            <a:pPr>
              <a:lnSpc>
                <a:spcPct val="100000"/>
              </a:lnSpc>
            </a:pPr>
            <a:r>
              <a:rPr lang="sv-SE" sz="800">
                <a:solidFill>
                  <a:schemeClr val="tx1"/>
                </a:solidFill>
              </a:rPr>
              <a:t>Postadress: IKEM, Box 55915, SE-102 16 Stockholm</a:t>
            </a:r>
          </a:p>
          <a:p>
            <a:pPr>
              <a:lnSpc>
                <a:spcPct val="100000"/>
              </a:lnSpc>
            </a:pPr>
            <a:r>
              <a:rPr lang="sv-SE" sz="800">
                <a:solidFill>
                  <a:schemeClr val="tx1"/>
                </a:solidFill>
              </a:rPr>
              <a:t>Besöksadress: Storgatan 19, Stockholm</a:t>
            </a:r>
          </a:p>
          <a:p>
            <a:pPr>
              <a:lnSpc>
                <a:spcPct val="100000"/>
              </a:lnSpc>
            </a:pPr>
            <a:endParaRPr lang="sv-SE" sz="800">
              <a:solidFill>
                <a:schemeClr val="tx1"/>
              </a:solidFill>
            </a:endParaRPr>
          </a:p>
          <a:p>
            <a:pPr>
              <a:lnSpc>
                <a:spcPct val="100000"/>
              </a:lnSpc>
            </a:pPr>
            <a:r>
              <a:rPr lang="sv-SE" sz="800" err="1">
                <a:solidFill>
                  <a:schemeClr val="tx1"/>
                </a:solidFill>
              </a:rPr>
              <a:t>ikem.se</a:t>
            </a:r>
            <a:r>
              <a:rPr lang="sv-SE" sz="800">
                <a:solidFill>
                  <a:schemeClr val="tx1"/>
                </a:solidFill>
              </a:rPr>
              <a:t> | 010 - 455 38 50 | </a:t>
            </a:r>
            <a:r>
              <a:rPr lang="sv-SE" sz="800" err="1">
                <a:solidFill>
                  <a:schemeClr val="tx1"/>
                </a:solidFill>
              </a:rPr>
              <a:t>info@ikem.se</a:t>
            </a:r>
            <a:endParaRPr lang="sv-SE" sz="800">
              <a:solidFill>
                <a:schemeClr val="tx1"/>
              </a:solidFill>
            </a:endParaRPr>
          </a:p>
          <a:p>
            <a:pPr>
              <a:lnSpc>
                <a:spcPct val="100000"/>
              </a:lnSpc>
            </a:pPr>
            <a:endParaRPr lang="sv-SE" sz="800">
              <a:solidFill>
                <a:schemeClr val="tx1"/>
              </a:solidFill>
            </a:endParaRPr>
          </a:p>
        </p:txBody>
      </p:sp>
      <p:sp>
        <p:nvSpPr>
          <p:cNvPr id="10" name="Platshållare för text 9">
            <a:extLst>
              <a:ext uri="{FF2B5EF4-FFF2-40B4-BE49-F238E27FC236}">
                <a16:creationId xmlns:a16="http://schemas.microsoft.com/office/drawing/2014/main" id="{3C2CFB83-3961-B692-3CB9-1E30578508CD}"/>
              </a:ext>
            </a:extLst>
          </p:cNvPr>
          <p:cNvSpPr>
            <a:spLocks noGrp="1"/>
          </p:cNvSpPr>
          <p:nvPr>
            <p:ph type="body" sz="quarter" idx="13"/>
          </p:nvPr>
        </p:nvSpPr>
        <p:spPr>
          <a:xfrm>
            <a:off x="586800" y="3859200"/>
            <a:ext cx="5400050" cy="1368425"/>
          </a:xfrm>
        </p:spPr>
        <p:txBody>
          <a:bodyPr>
            <a:normAutofit/>
          </a:bodyPr>
          <a:lstStyle>
            <a:lvl1pPr marL="0" indent="0">
              <a:spcAft>
                <a:spcPts val="0"/>
              </a:spcAft>
              <a:buNone/>
              <a:defRPr sz="1200"/>
            </a:lvl1pPr>
            <a:lvl2pPr marL="180000">
              <a:spcAft>
                <a:spcPts val="200"/>
              </a:spcAft>
              <a:defRPr sz="1100"/>
            </a:lvl2pPr>
            <a:lvl3pPr marL="360000">
              <a:spcAft>
                <a:spcPts val="200"/>
              </a:spcAft>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Rubrik 10">
            <a:extLst>
              <a:ext uri="{FF2B5EF4-FFF2-40B4-BE49-F238E27FC236}">
                <a16:creationId xmlns:a16="http://schemas.microsoft.com/office/drawing/2014/main" id="{511191DB-AE99-4970-54A3-5C8B2F82E780}"/>
              </a:ext>
            </a:extLst>
          </p:cNvPr>
          <p:cNvSpPr>
            <a:spLocks noGrp="1"/>
          </p:cNvSpPr>
          <p:nvPr>
            <p:ph type="title"/>
          </p:nvPr>
        </p:nvSpPr>
        <p:spPr>
          <a:xfrm>
            <a:off x="588000" y="1628775"/>
            <a:ext cx="6124085" cy="1800224"/>
          </a:xfrm>
        </p:spPr>
        <p:txBody>
          <a:bodyPr/>
          <a:lstStyle>
            <a:lvl1pPr>
              <a:lnSpc>
                <a:spcPct val="80000"/>
              </a:lnSpc>
              <a:defRPr sz="6500"/>
            </a:lvl1pPr>
          </a:lstStyle>
          <a:p>
            <a:r>
              <a:rPr lang="sv-SE"/>
              <a:t>Klicka här för att ändra mall för rubrikformat</a:t>
            </a:r>
          </a:p>
        </p:txBody>
      </p:sp>
    </p:spTree>
    <p:extLst>
      <p:ext uri="{BB962C8B-B14F-4D97-AF65-F5344CB8AC3E}">
        <p14:creationId xmlns:p14="http://schemas.microsoft.com/office/powerpoint/2010/main" val="20136915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3" name="Bildobjekt 2" descr="En bild som visar Teckensnitt, text, Grafik, skärmbild&#10;&#10;AI-genererat innehåll kan vara felaktigt.">
            <a:extLst>
              <a:ext uri="{FF2B5EF4-FFF2-40B4-BE49-F238E27FC236}">
                <a16:creationId xmlns:a16="http://schemas.microsoft.com/office/drawing/2014/main" id="{0DCDE20F-5BAB-B20F-B2EF-E35010896EAD}"/>
              </a:ext>
            </a:extLst>
          </p:cNvPr>
          <p:cNvPicPr>
            <a:picLocks noChangeAspect="1"/>
          </p:cNvPicPr>
          <p:nvPr userDrawn="1"/>
        </p:nvPicPr>
        <p:blipFill>
          <a:blip r:embed="rId2"/>
          <a:stretch>
            <a:fillRect/>
          </a:stretch>
        </p:blipFill>
        <p:spPr>
          <a:xfrm>
            <a:off x="2946000" y="2417889"/>
            <a:ext cx="6300000" cy="2022222"/>
          </a:xfrm>
          <a:prstGeom prst="rect">
            <a:avLst/>
          </a:prstGeom>
        </p:spPr>
      </p:pic>
    </p:spTree>
    <p:extLst>
      <p:ext uri="{BB962C8B-B14F-4D97-AF65-F5344CB8AC3E}">
        <p14:creationId xmlns:p14="http://schemas.microsoft.com/office/powerpoint/2010/main" val="255415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C99686-6214-C42E-9514-8905D343A1C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B4F8F71-DD97-D16F-2736-4921560C6D61}"/>
              </a:ext>
            </a:extLst>
          </p:cNvPr>
          <p:cNvSpPr>
            <a:spLocks noGrp="1"/>
          </p:cNvSpPr>
          <p:nvPr>
            <p:ph idx="1"/>
          </p:nvPr>
        </p:nvSpPr>
        <p:spPr>
          <a:xfrm>
            <a:off x="588000" y="1921565"/>
            <a:ext cx="11016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6EB241E-61D4-D465-978D-A3B5BAE1A640}"/>
              </a:ext>
            </a:extLst>
          </p:cNvPr>
          <p:cNvSpPr>
            <a:spLocks noGrp="1"/>
          </p:cNvSpPr>
          <p:nvPr>
            <p:ph type="dt" sz="half" idx="10"/>
          </p:nvPr>
        </p:nvSpPr>
        <p:spPr/>
        <p:txBody>
          <a:bodyPr/>
          <a:lstStyle/>
          <a:p>
            <a:fld id="{D7ED07B3-C4E2-794C-8097-CFB75F5768B9}" type="datetime1">
              <a:rPr lang="sv-SE" smtClean="0"/>
              <a:t>2026-08-28</a:t>
            </a:fld>
            <a:endParaRPr lang="sv-SE"/>
          </a:p>
        </p:txBody>
      </p:sp>
      <p:sp>
        <p:nvSpPr>
          <p:cNvPr id="5" name="Platshållare för sidfot 4">
            <a:extLst>
              <a:ext uri="{FF2B5EF4-FFF2-40B4-BE49-F238E27FC236}">
                <a16:creationId xmlns:a16="http://schemas.microsoft.com/office/drawing/2014/main" id="{76E5F54F-5108-9680-A6B8-42FD3C06F1F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E2D11426-52CF-6694-7BC0-C55B368EE0D3}"/>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389969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innehåll lim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C99686-6214-C42E-9514-8905D343A1C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B4F8F71-DD97-D16F-2736-4921560C6D61}"/>
              </a:ext>
            </a:extLst>
          </p:cNvPr>
          <p:cNvSpPr>
            <a:spLocks noGrp="1"/>
          </p:cNvSpPr>
          <p:nvPr>
            <p:ph idx="1"/>
          </p:nvPr>
        </p:nvSpPr>
        <p:spPr>
          <a:xfrm>
            <a:off x="588000" y="1921565"/>
            <a:ext cx="11016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6EB241E-61D4-D465-978D-A3B5BAE1A640}"/>
              </a:ext>
            </a:extLst>
          </p:cNvPr>
          <p:cNvSpPr>
            <a:spLocks noGrp="1"/>
          </p:cNvSpPr>
          <p:nvPr>
            <p:ph type="dt" sz="half" idx="10"/>
          </p:nvPr>
        </p:nvSpPr>
        <p:spPr/>
        <p:txBody>
          <a:bodyPr/>
          <a:lstStyle/>
          <a:p>
            <a:fld id="{D7ED07B3-C4E2-794C-8097-CFB75F5768B9}" type="datetime1">
              <a:rPr lang="sv-SE" smtClean="0"/>
              <a:t>2026-08-28</a:t>
            </a:fld>
            <a:endParaRPr lang="sv-SE"/>
          </a:p>
        </p:txBody>
      </p:sp>
      <p:sp>
        <p:nvSpPr>
          <p:cNvPr id="5" name="Platshållare för sidfot 4">
            <a:extLst>
              <a:ext uri="{FF2B5EF4-FFF2-40B4-BE49-F238E27FC236}">
                <a16:creationId xmlns:a16="http://schemas.microsoft.com/office/drawing/2014/main" id="{76E5F54F-5108-9680-A6B8-42FD3C06F1F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E2D11426-52CF-6694-7BC0-C55B368EE0D3}"/>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211197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987E75F-49FC-12B8-DA3D-424ED7A132B6}"/>
              </a:ext>
            </a:extLst>
          </p:cNvPr>
          <p:cNvSpPr>
            <a:spLocks noGrp="1"/>
          </p:cNvSpPr>
          <p:nvPr>
            <p:ph sz="half" idx="2"/>
          </p:nvPr>
        </p:nvSpPr>
        <p:spPr>
          <a:xfrm>
            <a:off x="6204625"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1804661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nehåll och bild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588001"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6203950" y="586921"/>
            <a:ext cx="5400675" cy="5542417"/>
          </a:xfrm>
          <a:solidFill>
            <a:schemeClr val="bg2"/>
          </a:solidFill>
        </p:spPr>
        <p:txBody>
          <a:bodyPr/>
          <a:lstStyle/>
          <a:p>
            <a:r>
              <a:rPr lang="sv-SE"/>
              <a:t>Klicka på ikonen för att lägga till en bild</a:t>
            </a:r>
          </a:p>
        </p:txBody>
      </p:sp>
    </p:spTree>
    <p:extLst>
      <p:ext uri="{BB962C8B-B14F-4D97-AF65-F5344CB8AC3E}">
        <p14:creationId xmlns:p14="http://schemas.microsoft.com/office/powerpoint/2010/main" val="230434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 och bild V">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6204575"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6204625"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586800" y="586800"/>
            <a:ext cx="5400675" cy="5542417"/>
          </a:xfrm>
          <a:solidFill>
            <a:schemeClr val="bg2"/>
          </a:solidFill>
        </p:spPr>
        <p:txBody>
          <a:bodyPr/>
          <a:lstStyle/>
          <a:p>
            <a:r>
              <a:rPr lang="sv-SE"/>
              <a:t>Klicka på ikonen för att lägga till en bild</a:t>
            </a:r>
          </a:p>
        </p:txBody>
      </p:sp>
    </p:spTree>
    <p:extLst>
      <p:ext uri="{BB962C8B-B14F-4D97-AF65-F5344CB8AC3E}">
        <p14:creationId xmlns:p14="http://schemas.microsoft.com/office/powerpoint/2010/main" val="1643977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nehåll och två bilder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588001"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6203950" y="586921"/>
            <a:ext cx="5400675" cy="2842079"/>
          </a:xfrm>
          <a:solidFill>
            <a:schemeClr val="bg2"/>
          </a:solidFill>
        </p:spPr>
        <p:txBody>
          <a:bodyPr/>
          <a:lstStyle/>
          <a:p>
            <a:r>
              <a:rPr lang="sv-SE"/>
              <a:t>Klicka på ikonen för att lägga till en bild</a:t>
            </a:r>
          </a:p>
        </p:txBody>
      </p:sp>
      <p:sp>
        <p:nvSpPr>
          <p:cNvPr id="8" name="Platshållare för bild 7">
            <a:extLst>
              <a:ext uri="{FF2B5EF4-FFF2-40B4-BE49-F238E27FC236}">
                <a16:creationId xmlns:a16="http://schemas.microsoft.com/office/drawing/2014/main" id="{AEC4BFE3-9CBF-B9E0-6458-1B25F7E644C2}"/>
              </a:ext>
            </a:extLst>
          </p:cNvPr>
          <p:cNvSpPr>
            <a:spLocks noGrp="1"/>
          </p:cNvSpPr>
          <p:nvPr>
            <p:ph type="pic" sz="quarter" idx="14"/>
          </p:nvPr>
        </p:nvSpPr>
        <p:spPr>
          <a:xfrm>
            <a:off x="6203950" y="3429000"/>
            <a:ext cx="5400675" cy="2700338"/>
          </a:xfrm>
          <a:solidFill>
            <a:schemeClr val="bg2"/>
          </a:solidFill>
        </p:spPr>
        <p:txBody>
          <a:bodyPr/>
          <a:lstStyle/>
          <a:p>
            <a:r>
              <a:rPr lang="sv-SE"/>
              <a:t>Klicka på ikonen för att lägga till en bild</a:t>
            </a:r>
          </a:p>
        </p:txBody>
      </p:sp>
    </p:spTree>
    <p:extLst>
      <p:ext uri="{BB962C8B-B14F-4D97-AF65-F5344CB8AC3E}">
        <p14:creationId xmlns:p14="http://schemas.microsoft.com/office/powerpoint/2010/main" val="329755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7.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6681D52-2B7A-4700-6B05-54197A972E01}"/>
              </a:ext>
            </a:extLst>
          </p:cNvPr>
          <p:cNvSpPr>
            <a:spLocks noGrp="1"/>
          </p:cNvSpPr>
          <p:nvPr>
            <p:ph type="title"/>
          </p:nvPr>
        </p:nvSpPr>
        <p:spPr>
          <a:xfrm>
            <a:off x="588000" y="586921"/>
            <a:ext cx="8023225" cy="1041854"/>
          </a:xfrm>
          <a:prstGeom prst="rect">
            <a:avLst/>
          </a:prstGeom>
        </p:spPr>
        <p:txBody>
          <a:bodyPr vert="horz" lIns="0" tIns="0" rIns="0" bIns="0" rtlCol="0" anchor="t">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6CAF037-5ABF-C7DE-0ACD-8221FB5DEC2F}"/>
              </a:ext>
            </a:extLst>
          </p:cNvPr>
          <p:cNvSpPr>
            <a:spLocks noGrp="1"/>
          </p:cNvSpPr>
          <p:nvPr>
            <p:ph type="body" idx="1"/>
          </p:nvPr>
        </p:nvSpPr>
        <p:spPr>
          <a:xfrm>
            <a:off x="588000" y="1921565"/>
            <a:ext cx="11016000" cy="4212000"/>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585E66F-E118-9EFF-9FC7-A51DC9088EAC}"/>
              </a:ext>
            </a:extLst>
          </p:cNvPr>
          <p:cNvSpPr>
            <a:spLocks noGrp="1"/>
          </p:cNvSpPr>
          <p:nvPr>
            <p:ph type="dt" sz="half" idx="2"/>
          </p:nvPr>
        </p:nvSpPr>
        <p:spPr>
          <a:xfrm>
            <a:off x="5348526" y="6401222"/>
            <a:ext cx="2743200" cy="210705"/>
          </a:xfrm>
          <a:prstGeom prst="rect">
            <a:avLst/>
          </a:prstGeom>
        </p:spPr>
        <p:txBody>
          <a:bodyPr vert="horz" lIns="0" tIns="0" rIns="0" bIns="0" rtlCol="0" anchor="ctr"/>
          <a:lstStyle>
            <a:lvl1pPr algn="l">
              <a:defRPr sz="900">
                <a:solidFill>
                  <a:schemeClr val="tx1"/>
                </a:solidFill>
              </a:defRPr>
            </a:lvl1pPr>
          </a:lstStyle>
          <a:p>
            <a:fld id="{0EB5D286-1D8A-7A49-A16E-A9F0169C6EFE}" type="datetime1">
              <a:rPr lang="sv-SE" smtClean="0"/>
              <a:t>2026-08-28</a:t>
            </a:fld>
            <a:endParaRPr lang="sv-SE"/>
          </a:p>
        </p:txBody>
      </p:sp>
      <p:sp>
        <p:nvSpPr>
          <p:cNvPr id="5" name="Platshållare för sidfot 4">
            <a:extLst>
              <a:ext uri="{FF2B5EF4-FFF2-40B4-BE49-F238E27FC236}">
                <a16:creationId xmlns:a16="http://schemas.microsoft.com/office/drawing/2014/main" id="{B9A3DA7A-DA68-D499-1CD3-A2BDA1970085}"/>
              </a:ext>
            </a:extLst>
          </p:cNvPr>
          <p:cNvSpPr>
            <a:spLocks noGrp="1"/>
          </p:cNvSpPr>
          <p:nvPr>
            <p:ph type="ftr" sz="quarter" idx="3"/>
          </p:nvPr>
        </p:nvSpPr>
        <p:spPr>
          <a:xfrm>
            <a:off x="1090863" y="6401222"/>
            <a:ext cx="4114800" cy="210705"/>
          </a:xfrm>
          <a:prstGeom prst="rect">
            <a:avLst/>
          </a:prstGeom>
        </p:spPr>
        <p:txBody>
          <a:bodyPr vert="horz" lIns="0" tIns="0" rIns="0" bIns="0" rtlCol="0" anchor="ctr"/>
          <a:lstStyle>
            <a:lvl1pPr algn="l">
              <a:defRPr sz="900">
                <a:solidFill>
                  <a:schemeClr val="tx1"/>
                </a:solidFill>
              </a:defRPr>
            </a:lvl1pPr>
          </a:lstStyle>
          <a:p>
            <a:r>
              <a:rPr lang="sv-SE"/>
              <a:t>IKEM Företagspresentation / Mall</a:t>
            </a:r>
          </a:p>
        </p:txBody>
      </p:sp>
      <p:sp>
        <p:nvSpPr>
          <p:cNvPr id="6" name="Platshållare för bildnummer 5">
            <a:extLst>
              <a:ext uri="{FF2B5EF4-FFF2-40B4-BE49-F238E27FC236}">
                <a16:creationId xmlns:a16="http://schemas.microsoft.com/office/drawing/2014/main" id="{8405EE2A-19A9-F4CC-92F0-924EA00DE58A}"/>
              </a:ext>
            </a:extLst>
          </p:cNvPr>
          <p:cNvSpPr>
            <a:spLocks noGrp="1"/>
          </p:cNvSpPr>
          <p:nvPr>
            <p:ph type="sldNum" sz="quarter" idx="4"/>
          </p:nvPr>
        </p:nvSpPr>
        <p:spPr>
          <a:xfrm>
            <a:off x="588000" y="6401222"/>
            <a:ext cx="360000" cy="210705"/>
          </a:xfrm>
          <a:prstGeom prst="rect">
            <a:avLst/>
          </a:prstGeom>
        </p:spPr>
        <p:txBody>
          <a:bodyPr vert="horz" lIns="0" tIns="0" rIns="0" bIns="0" rtlCol="0" anchor="ctr"/>
          <a:lstStyle>
            <a:lvl1pPr algn="l">
              <a:defRPr sz="900">
                <a:solidFill>
                  <a:schemeClr val="tx1"/>
                </a:solidFill>
              </a:defRPr>
            </a:lvl1pPr>
          </a:lstStyle>
          <a:p>
            <a:fld id="{392BA5CC-A998-A240-AC5F-80A1091774E7}" type="slidenum">
              <a:rPr lang="sv-SE" smtClean="0"/>
              <a:pPr/>
              <a:t>‹#›</a:t>
            </a:fld>
            <a:endParaRPr lang="sv-SE"/>
          </a:p>
        </p:txBody>
      </p:sp>
      <p:pic>
        <p:nvPicPr>
          <p:cNvPr id="8" name="Bildobjekt 7" descr="En bild som visar svart, skärmbild, design&#10;&#10;AI-genererat innehåll kan vara felaktigt.">
            <a:extLst>
              <a:ext uri="{FF2B5EF4-FFF2-40B4-BE49-F238E27FC236}">
                <a16:creationId xmlns:a16="http://schemas.microsoft.com/office/drawing/2014/main" id="{0276ECB5-D783-65D8-089D-D81AE0E7F99A}"/>
              </a:ext>
            </a:extLst>
          </p:cNvPr>
          <p:cNvPicPr>
            <a:picLocks noChangeAspect="1"/>
          </p:cNvPicPr>
          <p:nvPr userDrawn="1"/>
        </p:nvPicPr>
        <p:blipFill>
          <a:blip r:embed="rId19"/>
          <a:stretch>
            <a:fillRect/>
          </a:stretch>
        </p:blipFill>
        <p:spPr>
          <a:xfrm>
            <a:off x="10795414" y="6413665"/>
            <a:ext cx="809211" cy="185819"/>
          </a:xfrm>
          <a:prstGeom prst="rect">
            <a:avLst/>
          </a:prstGeom>
        </p:spPr>
      </p:pic>
    </p:spTree>
    <p:extLst>
      <p:ext uri="{BB962C8B-B14F-4D97-AF65-F5344CB8AC3E}">
        <p14:creationId xmlns:p14="http://schemas.microsoft.com/office/powerpoint/2010/main" val="317470758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8" r:id="rId3"/>
    <p:sldLayoutId id="2147483650" r:id="rId4"/>
    <p:sldLayoutId id="2147483696" r:id="rId5"/>
    <p:sldLayoutId id="2147483652" r:id="rId6"/>
    <p:sldLayoutId id="2147483686" r:id="rId7"/>
    <p:sldLayoutId id="2147483687" r:id="rId8"/>
    <p:sldLayoutId id="2147483695" r:id="rId9"/>
    <p:sldLayoutId id="2147483651" r:id="rId10"/>
    <p:sldLayoutId id="2147483665" r:id="rId11"/>
    <p:sldLayoutId id="2147483690" r:id="rId12"/>
    <p:sldLayoutId id="2147483692" r:id="rId13"/>
    <p:sldLayoutId id="2147483654" r:id="rId14"/>
    <p:sldLayoutId id="2147483655" r:id="rId15"/>
    <p:sldLayoutId id="2147483659" r:id="rId16"/>
    <p:sldLayoutId id="2147483656" r:id="rId17"/>
  </p:sldLayoutIdLst>
  <p:hf hd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800"/>
        </a:spcAft>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4pPr>
      <a:lvl5pPr marL="900000" indent="-180000" algn="l" defTabSz="9144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70" userDrawn="1">
          <p15:clr>
            <a:srgbClr val="F26B43"/>
          </p15:clr>
        </p15:guide>
        <p15:guide id="4" pos="7310" userDrawn="1">
          <p15:clr>
            <a:srgbClr val="F26B43"/>
          </p15:clr>
        </p15:guide>
        <p15:guide id="5" orient="horz" pos="368" userDrawn="1">
          <p15:clr>
            <a:srgbClr val="F26B43"/>
          </p15:clr>
        </p15:guide>
        <p15:guide id="6" orient="horz" pos="4042" userDrawn="1">
          <p15:clr>
            <a:srgbClr val="F26B43"/>
          </p15:clr>
        </p15:guide>
        <p15:guide id="7" orient="horz" pos="3861" userDrawn="1">
          <p15:clr>
            <a:srgbClr val="F26B43"/>
          </p15:clr>
        </p15:guide>
        <p15:guide id="8" orient="horz" pos="1026" userDrawn="1">
          <p15:clr>
            <a:srgbClr val="F26B43"/>
          </p15:clr>
        </p15:guide>
        <p15:guide id="9" orient="horz" pos="1207" userDrawn="1">
          <p15:clr>
            <a:srgbClr val="F26B43"/>
          </p15:clr>
        </p15:guide>
        <p15:guide id="10" pos="3908" userDrawn="1">
          <p15:clr>
            <a:srgbClr val="F26B43"/>
          </p15:clr>
        </p15:guide>
        <p15:guide id="11" pos="37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6681D52-2B7A-4700-6B05-54197A972E01}"/>
              </a:ext>
            </a:extLst>
          </p:cNvPr>
          <p:cNvSpPr>
            <a:spLocks noGrp="1"/>
          </p:cNvSpPr>
          <p:nvPr>
            <p:ph type="title"/>
          </p:nvPr>
        </p:nvSpPr>
        <p:spPr>
          <a:xfrm>
            <a:off x="588000" y="586921"/>
            <a:ext cx="8023225" cy="1041854"/>
          </a:xfrm>
          <a:prstGeom prst="rect">
            <a:avLst/>
          </a:prstGeom>
        </p:spPr>
        <p:txBody>
          <a:bodyPr vert="horz" lIns="0" tIns="0" rIns="0" bIns="0" rtlCol="0" anchor="t">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6CAF037-5ABF-C7DE-0ACD-8221FB5DEC2F}"/>
              </a:ext>
            </a:extLst>
          </p:cNvPr>
          <p:cNvSpPr>
            <a:spLocks noGrp="1"/>
          </p:cNvSpPr>
          <p:nvPr>
            <p:ph type="body" idx="1"/>
          </p:nvPr>
        </p:nvSpPr>
        <p:spPr>
          <a:xfrm>
            <a:off x="588000" y="1921565"/>
            <a:ext cx="11016000" cy="4212000"/>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585E66F-E118-9EFF-9FC7-A51DC9088EAC}"/>
              </a:ext>
            </a:extLst>
          </p:cNvPr>
          <p:cNvSpPr>
            <a:spLocks noGrp="1"/>
          </p:cNvSpPr>
          <p:nvPr>
            <p:ph type="dt" sz="half" idx="2"/>
          </p:nvPr>
        </p:nvSpPr>
        <p:spPr>
          <a:xfrm>
            <a:off x="5348526" y="6401222"/>
            <a:ext cx="2743200" cy="210705"/>
          </a:xfrm>
          <a:prstGeom prst="rect">
            <a:avLst/>
          </a:prstGeom>
        </p:spPr>
        <p:txBody>
          <a:bodyPr vert="horz" lIns="0" tIns="0" rIns="0" bIns="0" rtlCol="0" anchor="ctr"/>
          <a:lstStyle>
            <a:lvl1pPr algn="l">
              <a:defRPr sz="900">
                <a:solidFill>
                  <a:schemeClr val="tx1"/>
                </a:solidFill>
              </a:defRPr>
            </a:lvl1pPr>
          </a:lstStyle>
          <a:p>
            <a:fld id="{0EB5D286-1D8A-7A49-A16E-A9F0169C6EFE}" type="datetime1">
              <a:rPr lang="sv-SE" smtClean="0"/>
              <a:t>2026-08-28</a:t>
            </a:fld>
            <a:endParaRPr lang="sv-SE"/>
          </a:p>
        </p:txBody>
      </p:sp>
      <p:sp>
        <p:nvSpPr>
          <p:cNvPr id="5" name="Platshållare för sidfot 4">
            <a:extLst>
              <a:ext uri="{FF2B5EF4-FFF2-40B4-BE49-F238E27FC236}">
                <a16:creationId xmlns:a16="http://schemas.microsoft.com/office/drawing/2014/main" id="{B9A3DA7A-DA68-D499-1CD3-A2BDA1970085}"/>
              </a:ext>
            </a:extLst>
          </p:cNvPr>
          <p:cNvSpPr>
            <a:spLocks noGrp="1"/>
          </p:cNvSpPr>
          <p:nvPr>
            <p:ph type="ftr" sz="quarter" idx="3"/>
          </p:nvPr>
        </p:nvSpPr>
        <p:spPr>
          <a:xfrm>
            <a:off x="1090863" y="6401222"/>
            <a:ext cx="4114800" cy="210705"/>
          </a:xfrm>
          <a:prstGeom prst="rect">
            <a:avLst/>
          </a:prstGeom>
        </p:spPr>
        <p:txBody>
          <a:bodyPr vert="horz" lIns="0" tIns="0" rIns="0" bIns="0" rtlCol="0" anchor="ctr"/>
          <a:lstStyle>
            <a:lvl1pPr algn="l">
              <a:defRPr sz="900">
                <a:solidFill>
                  <a:schemeClr val="tx1"/>
                </a:solidFill>
              </a:defRPr>
            </a:lvl1pPr>
          </a:lstStyle>
          <a:p>
            <a:r>
              <a:rPr lang="sv-SE"/>
              <a:t>IKEM Företagspresentation / Mall</a:t>
            </a:r>
          </a:p>
        </p:txBody>
      </p:sp>
      <p:sp>
        <p:nvSpPr>
          <p:cNvPr id="6" name="Platshållare för bildnummer 5">
            <a:extLst>
              <a:ext uri="{FF2B5EF4-FFF2-40B4-BE49-F238E27FC236}">
                <a16:creationId xmlns:a16="http://schemas.microsoft.com/office/drawing/2014/main" id="{8405EE2A-19A9-F4CC-92F0-924EA00DE58A}"/>
              </a:ext>
            </a:extLst>
          </p:cNvPr>
          <p:cNvSpPr>
            <a:spLocks noGrp="1"/>
          </p:cNvSpPr>
          <p:nvPr>
            <p:ph type="sldNum" sz="quarter" idx="4"/>
          </p:nvPr>
        </p:nvSpPr>
        <p:spPr>
          <a:xfrm>
            <a:off x="588000" y="6401222"/>
            <a:ext cx="360000" cy="210705"/>
          </a:xfrm>
          <a:prstGeom prst="rect">
            <a:avLst/>
          </a:prstGeom>
        </p:spPr>
        <p:txBody>
          <a:bodyPr vert="horz" lIns="0" tIns="0" rIns="0" bIns="0" rtlCol="0" anchor="ctr"/>
          <a:lstStyle>
            <a:lvl1pPr algn="l">
              <a:defRPr sz="900">
                <a:solidFill>
                  <a:schemeClr val="tx1"/>
                </a:solidFill>
              </a:defRPr>
            </a:lvl1pPr>
          </a:lstStyle>
          <a:p>
            <a:fld id="{392BA5CC-A998-A240-AC5F-80A1091774E7}" type="slidenum">
              <a:rPr lang="sv-SE" smtClean="0"/>
              <a:pPr/>
              <a:t>‹#›</a:t>
            </a:fld>
            <a:endParaRPr lang="sv-SE"/>
          </a:p>
        </p:txBody>
      </p:sp>
      <p:pic>
        <p:nvPicPr>
          <p:cNvPr id="7" name="Bildobjekt 6" descr="En bild som visar logotyp, Teckensnitt, Grafik, symbol&#10;&#10;AI-genererat innehåll kan vara felaktigt.">
            <a:extLst>
              <a:ext uri="{FF2B5EF4-FFF2-40B4-BE49-F238E27FC236}">
                <a16:creationId xmlns:a16="http://schemas.microsoft.com/office/drawing/2014/main" id="{0C4E86E4-6923-5B9B-0C0C-7F0A1F5DB2AC}"/>
              </a:ext>
            </a:extLst>
          </p:cNvPr>
          <p:cNvPicPr>
            <a:picLocks noChangeAspect="1"/>
          </p:cNvPicPr>
          <p:nvPr userDrawn="1"/>
        </p:nvPicPr>
        <p:blipFill>
          <a:blip r:embed="rId19"/>
          <a:stretch>
            <a:fillRect/>
          </a:stretch>
        </p:blipFill>
        <p:spPr bwMode="black">
          <a:xfrm>
            <a:off x="10795762" y="6413745"/>
            <a:ext cx="799200" cy="183520"/>
          </a:xfrm>
          <a:prstGeom prst="rect">
            <a:avLst/>
          </a:prstGeom>
        </p:spPr>
      </p:pic>
    </p:spTree>
    <p:extLst>
      <p:ext uri="{BB962C8B-B14F-4D97-AF65-F5344CB8AC3E}">
        <p14:creationId xmlns:p14="http://schemas.microsoft.com/office/powerpoint/2010/main" val="323286073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85" r:id="rId4"/>
    <p:sldLayoutId id="2147483674" r:id="rId5"/>
    <p:sldLayoutId id="2147483675" r:id="rId6"/>
    <p:sldLayoutId id="2147483688" r:id="rId7"/>
    <p:sldLayoutId id="2147483689" r:id="rId8"/>
    <p:sldLayoutId id="2147483694" r:id="rId9"/>
    <p:sldLayoutId id="2147483679" r:id="rId10"/>
    <p:sldLayoutId id="2147483680" r:id="rId11"/>
    <p:sldLayoutId id="2147483691" r:id="rId12"/>
    <p:sldLayoutId id="2147483693" r:id="rId13"/>
    <p:sldLayoutId id="2147483681" r:id="rId14"/>
    <p:sldLayoutId id="2147483682" r:id="rId15"/>
    <p:sldLayoutId id="2147483683" r:id="rId16"/>
    <p:sldLayoutId id="2147483684" r:id="rId17"/>
  </p:sldLayoutIdLst>
  <p:hf hd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800"/>
        </a:spcAft>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4pPr>
      <a:lvl5pPr marL="900000" indent="-180000" algn="l" defTabSz="9144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70" userDrawn="1">
          <p15:clr>
            <a:srgbClr val="F26B43"/>
          </p15:clr>
        </p15:guide>
        <p15:guide id="4" pos="7310" userDrawn="1">
          <p15:clr>
            <a:srgbClr val="F26B43"/>
          </p15:clr>
        </p15:guide>
        <p15:guide id="5" orient="horz" pos="368" userDrawn="1">
          <p15:clr>
            <a:srgbClr val="F26B43"/>
          </p15:clr>
        </p15:guide>
        <p15:guide id="6" orient="horz" pos="4042" userDrawn="1">
          <p15:clr>
            <a:srgbClr val="F26B43"/>
          </p15:clr>
        </p15:guide>
        <p15:guide id="7" orient="horz" pos="3861" userDrawn="1">
          <p15:clr>
            <a:srgbClr val="F26B43"/>
          </p15:clr>
        </p15:guide>
        <p15:guide id="8" orient="horz" pos="1026" userDrawn="1">
          <p15:clr>
            <a:srgbClr val="F26B43"/>
          </p15:clr>
        </p15:guide>
        <p15:guide id="9" orient="horz" pos="1207" userDrawn="1">
          <p15:clr>
            <a:srgbClr val="F26B43"/>
          </p15:clr>
        </p15:guide>
        <p15:guide id="10" pos="3908" userDrawn="1">
          <p15:clr>
            <a:srgbClr val="F26B43"/>
          </p15:clr>
        </p15:guide>
        <p15:guide id="11" pos="377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70BC-AF09-FE1A-55B3-B324C4CE988C}"/>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EAF8FBCF-DFF0-55F7-0B30-E09D874596B7}"/>
              </a:ext>
            </a:extLst>
          </p:cNvPr>
          <p:cNvSpPr>
            <a:spLocks noGrp="1"/>
          </p:cNvSpPr>
          <p:nvPr>
            <p:ph type="ctrTitle"/>
          </p:nvPr>
        </p:nvSpPr>
        <p:spPr/>
        <p:txBody>
          <a:bodyPr anchor="t">
            <a:noAutofit/>
          </a:bodyPr>
          <a:lstStyle/>
          <a:p>
            <a:r>
              <a:rPr sz="6000" dirty="0"/>
              <a:t>Industrial Barometer</a:t>
            </a:r>
          </a:p>
          <a:p>
            <a:r>
              <a:rPr sz="6000" dirty="0"/>
              <a:t>Q2 2026</a:t>
            </a:r>
          </a:p>
        </p:txBody>
      </p:sp>
      <p:sp>
        <p:nvSpPr>
          <p:cNvPr id="10" name="Platshållare för text 9">
            <a:extLst>
              <a:ext uri="{FF2B5EF4-FFF2-40B4-BE49-F238E27FC236}">
                <a16:creationId xmlns:a16="http://schemas.microsoft.com/office/drawing/2014/main" id="{4A71BF46-E907-B109-2743-2F2EFA2B0E1E}"/>
              </a:ext>
            </a:extLst>
          </p:cNvPr>
          <p:cNvSpPr>
            <a:spLocks noGrp="1"/>
          </p:cNvSpPr>
          <p:nvPr>
            <p:ph type="body" sz="quarter" idx="13"/>
          </p:nvPr>
        </p:nvSpPr>
        <p:spPr/>
        <p:txBody>
          <a:bodyPr/>
          <a:lstStyle/>
          <a:p>
            <a:r>
              <a:t>IKEM | August 2026</a:t>
            </a:r>
          </a:p>
        </p:txBody>
      </p:sp>
    </p:spTree>
    <p:extLst>
      <p:ext uri="{BB962C8B-B14F-4D97-AF65-F5344CB8AC3E}">
        <p14:creationId xmlns:p14="http://schemas.microsoft.com/office/powerpoint/2010/main" val="2008225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B3B290BE-D059-F595-0BB7-D9DC28B335AA}"/>
              </a:ext>
            </a:extLst>
          </p:cNvPr>
          <p:cNvSpPr>
            <a:spLocks noGrp="1"/>
          </p:cNvSpPr>
          <p:nvPr>
            <p:ph type="title"/>
          </p:nvPr>
        </p:nvSpPr>
        <p:spPr>
          <a:xfrm>
            <a:off x="588000" y="586921"/>
            <a:ext cx="8023225" cy="1041854"/>
          </a:xfrm>
        </p:spPr>
        <p:txBody>
          <a:bodyPr/>
          <a:lstStyle/>
          <a:p>
            <a:r>
              <a:rPr dirty="0"/>
              <a:t>The plastics industry goes against the tide </a:t>
            </a:r>
            <a:br>
              <a:rPr lang="sv-SE" dirty="0"/>
            </a:br>
            <a:r>
              <a:rPr dirty="0"/>
              <a:t>– but the overall picture remains weak</a:t>
            </a:r>
            <a:endParaRPr lang="en-US" dirty="0"/>
          </a:p>
        </p:txBody>
      </p:sp>
      <p:sp>
        <p:nvSpPr>
          <p:cNvPr id="20" name="Content Placeholder 2">
            <a:extLst>
              <a:ext uri="{FF2B5EF4-FFF2-40B4-BE49-F238E27FC236}">
                <a16:creationId xmlns:a16="http://schemas.microsoft.com/office/drawing/2014/main" id="{CC17BD7E-4BE4-A17C-73A5-A4709C1D2848}"/>
              </a:ext>
            </a:extLst>
          </p:cNvPr>
          <p:cNvSpPr>
            <a:spLocks noGrp="1"/>
          </p:cNvSpPr>
          <p:nvPr>
            <p:ph sz="half" idx="1"/>
          </p:nvPr>
        </p:nvSpPr>
        <p:spPr>
          <a:xfrm>
            <a:off x="588000" y="1922400"/>
            <a:ext cx="5400000" cy="4215600"/>
          </a:xfrm>
        </p:spPr>
        <p:txBody>
          <a:bodyPr vert="horz" lIns="0" tIns="0" rIns="0" bIns="0" rtlCol="0" anchor="t">
            <a:noAutofit/>
          </a:bodyPr>
          <a:lstStyle/>
          <a:p>
            <a:pPr marL="179705" indent="-179705"/>
            <a:r>
              <a:t>IKEM’s delivery index came in at 92, which means lower volumes at annual rate.</a:t>
            </a:r>
            <a:endParaRPr lang="en-US" dirty="0"/>
          </a:p>
          <a:p>
            <a:r>
              <a:t>The picture is divided: plastics/rubber increased clearly, with an index of 121.</a:t>
            </a:r>
          </a:p>
          <a:p>
            <a:r>
              <a:t>Pharmaceuticals (77) and chemicals/refining (83) held back the overall picture.</a:t>
            </a:r>
          </a:p>
        </p:txBody>
      </p:sp>
      <p:sp>
        <p:nvSpPr>
          <p:cNvPr id="4" name="Footer Placeholder 3">
            <a:extLst>
              <a:ext uri="{FF2B5EF4-FFF2-40B4-BE49-F238E27FC236}">
                <a16:creationId xmlns:a16="http://schemas.microsoft.com/office/drawing/2014/main" id="{B2B977ED-25A1-DA06-FECE-E1BEF7D084A4}"/>
              </a:ext>
            </a:extLst>
          </p:cNvPr>
          <p:cNvSpPr>
            <a:spLocks noGrp="1"/>
          </p:cNvSpPr>
          <p:nvPr>
            <p:ph type="ftr" sz="quarter" idx="11"/>
          </p:nvPr>
        </p:nvSpPr>
        <p:spPr>
          <a:xfrm>
            <a:off x="1090863" y="6401222"/>
            <a:ext cx="4114800" cy="210705"/>
          </a:xfrm>
        </p:spPr>
        <p:txBody>
          <a:bodyPr anchor="ctr">
            <a:normAutofit/>
          </a:bodyPr>
          <a:lstStyle/>
          <a:p>
            <a:pPr>
              <a:spcAft>
                <a:spcPts val="600"/>
              </a:spcAft>
            </a:pPr>
            <a:r>
              <a:t>IKEM Industrial Barometer Q2 2026</a:t>
            </a:r>
          </a:p>
        </p:txBody>
      </p:sp>
      <p:sp>
        <p:nvSpPr>
          <p:cNvPr id="5" name="Slide Number Placeholder 4">
            <a:extLst>
              <a:ext uri="{FF2B5EF4-FFF2-40B4-BE49-F238E27FC236}">
                <a16:creationId xmlns:a16="http://schemas.microsoft.com/office/drawing/2014/main" id="{D5DC38A7-7937-5E19-0503-CA047A7BFF7B}"/>
              </a:ext>
            </a:extLst>
          </p:cNvPr>
          <p:cNvSpPr>
            <a:spLocks noGrp="1"/>
          </p:cNvSpPr>
          <p:nvPr>
            <p:ph type="sldNum" sz="quarter" idx="12"/>
          </p:nvPr>
        </p:nvSpPr>
        <p:spPr>
          <a:xfrm>
            <a:off x="588000" y="6401222"/>
            <a:ext cx="360000" cy="210705"/>
          </a:xfrm>
        </p:spPr>
        <p:txBody>
          <a:bodyPr anchor="ctr">
            <a:normAutofit/>
          </a:bodyPr>
          <a:lstStyle/>
          <a:p>
            <a:pPr>
              <a:spcAft>
                <a:spcPts val="600"/>
              </a:spcAft>
            </a:pPr>
            <a:fld id="{392BA5CC-A998-A240-AC5F-80A1091774E7}" type="slidenum">
              <a:rPr lang="sv-SE" smtClean="0"/>
              <a:pPr>
                <a:spcAft>
                  <a:spcPts val="600"/>
                </a:spcAft>
              </a:pPr>
              <a:t>2</a:t>
            </a:fld>
            <a:endParaRPr lang="sv-SE"/>
          </a:p>
        </p:txBody>
      </p:sp>
      <p:sp>
        <p:nvSpPr>
          <p:cNvPr id="14" name="textruta 13">
            <a:extLst>
              <a:ext uri="{FF2B5EF4-FFF2-40B4-BE49-F238E27FC236}">
                <a16:creationId xmlns:a16="http://schemas.microsoft.com/office/drawing/2014/main" id="{62B4A44F-6CC3-22DD-CAEE-731573057D93}"/>
              </a:ext>
            </a:extLst>
          </p:cNvPr>
          <p:cNvSpPr txBox="1"/>
          <p:nvPr/>
        </p:nvSpPr>
        <p:spPr>
          <a:xfrm>
            <a:off x="6281279" y="5719617"/>
            <a:ext cx="5131533" cy="338554"/>
          </a:xfrm>
          <a:prstGeom prst="rect">
            <a:avLst/>
          </a:prstGeom>
          <a:noFill/>
        </p:spPr>
        <p:txBody>
          <a:bodyPr wrap="none" rtlCol="0">
            <a:spAutoFit/>
          </a:bodyPr>
          <a:lstStyle/>
          <a:p>
            <a:pPr>
              <a:buNone/>
            </a:pPr>
            <a:r>
              <a:rPr sz="800" dirty="0"/>
              <a:t>IKEM index. Overall sales trend on the domestic and export markets for the period Q3 2016–Q2 2026.</a:t>
            </a:r>
          </a:p>
          <a:p>
            <a:pPr>
              <a:buNone/>
            </a:pPr>
            <a:r>
              <a:rPr sz="800" dirty="0"/>
              <a:t>Volume at annual rate. Values above 100 indicate growth. Maximum value 150, minimum value 50. Source: IKEM</a:t>
            </a:r>
          </a:p>
        </p:txBody>
      </p:sp>
      <p:pic>
        <p:nvPicPr>
          <p:cNvPr id="21" name="Picture 20"/>
          <p:cNvPicPr>
            <a:picLocks noChangeAspect="1"/>
          </p:cNvPicPr>
          <p:nvPr/>
        </p:nvPicPr>
        <p:blipFill>
          <a:blip r:embed="rId3"/>
          <a:srcRect/>
          <a:stretch/>
        </p:blipFill>
        <p:spPr>
          <a:xfrm>
            <a:off x="6385889" y="1912818"/>
            <a:ext cx="5112513" cy="3450551"/>
          </a:xfrm>
          <a:prstGeom prst="rect">
            <a:avLst/>
          </a:prstGeom>
        </p:spPr>
      </p:pic>
    </p:spTree>
    <p:extLst>
      <p:ext uri="{BB962C8B-B14F-4D97-AF65-F5344CB8AC3E}">
        <p14:creationId xmlns:p14="http://schemas.microsoft.com/office/powerpoint/2010/main" val="1809941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C0647F-5D8C-9FC5-41DA-D1E297E5E5BD}"/>
              </a:ext>
            </a:extLst>
          </p:cNvPr>
          <p:cNvSpPr>
            <a:spLocks noGrp="1"/>
          </p:cNvSpPr>
          <p:nvPr>
            <p:ph type="title"/>
          </p:nvPr>
        </p:nvSpPr>
        <p:spPr/>
        <p:txBody>
          <a:bodyPr/>
          <a:lstStyle/>
          <a:p>
            <a:r>
              <a:rPr dirty="0"/>
              <a:t>Cost pressure persists </a:t>
            </a:r>
            <a:br>
              <a:rPr lang="sv-SE" dirty="0"/>
            </a:br>
            <a:r>
              <a:rPr dirty="0"/>
              <a:t>– but the outlook is brighter</a:t>
            </a:r>
          </a:p>
        </p:txBody>
      </p:sp>
      <p:sp>
        <p:nvSpPr>
          <p:cNvPr id="5" name="Platshållare för sidfot 4">
            <a:extLst>
              <a:ext uri="{FF2B5EF4-FFF2-40B4-BE49-F238E27FC236}">
                <a16:creationId xmlns:a16="http://schemas.microsoft.com/office/drawing/2014/main" id="{B16F003F-CC36-BB3E-D629-E08D8C868996}"/>
              </a:ext>
            </a:extLst>
          </p:cNvPr>
          <p:cNvSpPr>
            <a:spLocks noGrp="1"/>
          </p:cNvSpPr>
          <p:nvPr>
            <p:ph type="ftr" sz="quarter" idx="11"/>
          </p:nvPr>
        </p:nvSpPr>
        <p:spPr/>
        <p:txBody>
          <a:bodyPr/>
          <a:lstStyle/>
          <a:p>
            <a:pPr>
              <a:spcAft>
                <a:spcPts val="600"/>
              </a:spcAft>
            </a:pPr>
            <a:r>
              <a:t>IKEM Industrial Barometer Q2 2026</a:t>
            </a:r>
          </a:p>
        </p:txBody>
      </p:sp>
      <p:sp>
        <p:nvSpPr>
          <p:cNvPr id="6" name="Platshållare för bildnummer 5">
            <a:extLst>
              <a:ext uri="{FF2B5EF4-FFF2-40B4-BE49-F238E27FC236}">
                <a16:creationId xmlns:a16="http://schemas.microsoft.com/office/drawing/2014/main" id="{B62E2AE3-97B9-241B-C12B-56AD6B926E3C}"/>
              </a:ext>
            </a:extLst>
          </p:cNvPr>
          <p:cNvSpPr>
            <a:spLocks noGrp="1"/>
          </p:cNvSpPr>
          <p:nvPr>
            <p:ph type="sldNum" sz="quarter" idx="12"/>
          </p:nvPr>
        </p:nvSpPr>
        <p:spPr/>
        <p:txBody>
          <a:bodyPr/>
          <a:lstStyle/>
          <a:p>
            <a:fld id="{392BA5CC-A998-A240-AC5F-80A1091774E7}" type="slidenum">
              <a:rPr lang="sv-SE" smtClean="0"/>
              <a:t>3</a:t>
            </a:fld>
            <a:endParaRPr lang="sv-SE"/>
          </a:p>
        </p:txBody>
      </p:sp>
      <p:sp>
        <p:nvSpPr>
          <p:cNvPr id="9" name="textruta 8">
            <a:extLst>
              <a:ext uri="{FF2B5EF4-FFF2-40B4-BE49-F238E27FC236}">
                <a16:creationId xmlns:a16="http://schemas.microsoft.com/office/drawing/2014/main" id="{C0CC4A3D-0D26-D712-5D51-B9A05CE61FE7}"/>
              </a:ext>
            </a:extLst>
          </p:cNvPr>
          <p:cNvSpPr txBox="1"/>
          <p:nvPr/>
        </p:nvSpPr>
        <p:spPr>
          <a:xfrm>
            <a:off x="6233030" y="5716017"/>
            <a:ext cx="5343129" cy="369332"/>
          </a:xfrm>
          <a:prstGeom prst="rect">
            <a:avLst/>
          </a:prstGeom>
          <a:noFill/>
        </p:spPr>
        <p:txBody>
          <a:bodyPr wrap="none" rtlCol="0">
            <a:spAutoFit/>
          </a:bodyPr>
          <a:lstStyle/>
          <a:p>
            <a:pPr>
              <a:buNone/>
            </a:pPr>
            <a:r>
              <a:rPr sz="900" dirty="0"/>
              <a:t>IKEM index of the cost of raw materials and inputs. Annual rate. A value above 100 indicates rising costs.</a:t>
            </a:r>
          </a:p>
          <a:p>
            <a:pPr>
              <a:buNone/>
            </a:pPr>
            <a:r>
              <a:rPr sz="900" dirty="0"/>
              <a:t>Maximum value 150, minimum value 50. Source: IKEM</a:t>
            </a:r>
          </a:p>
        </p:txBody>
      </p:sp>
      <p:sp>
        <p:nvSpPr>
          <p:cNvPr id="20" name="Platshållare för innehåll 19">
            <a:extLst>
              <a:ext uri="{FF2B5EF4-FFF2-40B4-BE49-F238E27FC236}">
                <a16:creationId xmlns:a16="http://schemas.microsoft.com/office/drawing/2014/main" id="{1DF2B217-F6FC-853A-EA22-DAB2ACA0712F}"/>
              </a:ext>
            </a:extLst>
          </p:cNvPr>
          <p:cNvSpPr>
            <a:spLocks noGrp="1"/>
          </p:cNvSpPr>
          <p:nvPr>
            <p:ph sz="half" idx="1"/>
          </p:nvPr>
        </p:nvSpPr>
        <p:spPr>
          <a:xfrm>
            <a:off x="588000" y="1922400"/>
            <a:ext cx="5399999" cy="4215600"/>
          </a:xfrm>
        </p:spPr>
        <p:txBody>
          <a:bodyPr/>
          <a:lstStyle/>
          <a:p>
            <a:r>
              <a:t>Production costs continued to rise broadly during Q2.</a:t>
            </a:r>
          </a:p>
          <a:p>
            <a:r>
              <a:t>At overall level, the index for raw materials and inputs came to 135, energy to 129 and transport to 128.</a:t>
            </a:r>
          </a:p>
          <a:p>
            <a:r>
              <a:t>Ahead of Q3, the forecast for raw materials and inputs points down to 108 – costs are still rising, but at a more cautious rate.</a:t>
            </a:r>
          </a:p>
        </p:txBody>
      </p:sp>
      <p:pic>
        <p:nvPicPr>
          <p:cNvPr id="21" name="Picture 20"/>
          <p:cNvPicPr>
            <a:picLocks noChangeAspect="1"/>
          </p:cNvPicPr>
          <p:nvPr/>
        </p:nvPicPr>
        <p:blipFill>
          <a:blip r:embed="rId3"/>
          <a:srcRect/>
          <a:stretch/>
        </p:blipFill>
        <p:spPr>
          <a:xfrm>
            <a:off x="6301162" y="1945122"/>
            <a:ext cx="5236330" cy="3534118"/>
          </a:xfrm>
          <a:prstGeom prst="rect">
            <a:avLst/>
          </a:prstGeom>
        </p:spPr>
      </p:pic>
    </p:spTree>
    <p:extLst>
      <p:ext uri="{BB962C8B-B14F-4D97-AF65-F5344CB8AC3E}">
        <p14:creationId xmlns:p14="http://schemas.microsoft.com/office/powerpoint/2010/main" val="2553751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657316A-22E6-C445-BEC1-4C471BA03109}"/>
              </a:ext>
            </a:extLst>
          </p:cNvPr>
          <p:cNvSpPr>
            <a:spLocks noGrp="1"/>
          </p:cNvSpPr>
          <p:nvPr>
            <p:ph type="title"/>
          </p:nvPr>
        </p:nvSpPr>
        <p:spPr/>
        <p:txBody>
          <a:bodyPr/>
          <a:lstStyle/>
          <a:p>
            <a:r>
              <a:t>Profitability is unchanged – but the differences are large</a:t>
            </a:r>
            <a:endParaRPr lang="en-US"/>
          </a:p>
        </p:txBody>
      </p:sp>
      <p:sp>
        <p:nvSpPr>
          <p:cNvPr id="7" name="Platshållare för innehåll 6">
            <a:extLst>
              <a:ext uri="{FF2B5EF4-FFF2-40B4-BE49-F238E27FC236}">
                <a16:creationId xmlns:a16="http://schemas.microsoft.com/office/drawing/2014/main" id="{4AD964F9-5813-EF9D-E6DC-9711F505F603}"/>
              </a:ext>
            </a:extLst>
          </p:cNvPr>
          <p:cNvSpPr>
            <a:spLocks noGrp="1"/>
          </p:cNvSpPr>
          <p:nvPr>
            <p:ph sz="half" idx="1"/>
          </p:nvPr>
        </p:nvSpPr>
        <p:spPr>
          <a:xfrm>
            <a:off x="588000" y="1922400"/>
            <a:ext cx="5399999" cy="4215600"/>
          </a:xfrm>
        </p:spPr>
        <p:txBody>
          <a:bodyPr/>
          <a:lstStyle/>
          <a:p>
            <a:r>
              <a:t>The overall profitability index stood at 100, that is to say an unchanged level of profitability at annual rate.</a:t>
            </a:r>
          </a:p>
          <a:p>
            <a:r>
              <a:t>Chemicals and refining as well as plastics/rubber reported stronger profitability, while pharmaceuticals fell clearly.</a:t>
            </a:r>
          </a:p>
          <a:p>
            <a:r>
              <a:t>Investments at overall level were just below neutral level, at an index of 97.</a:t>
            </a:r>
          </a:p>
        </p:txBody>
      </p:sp>
      <p:sp>
        <p:nvSpPr>
          <p:cNvPr id="5" name="Platshållare för sidfot 4">
            <a:extLst>
              <a:ext uri="{FF2B5EF4-FFF2-40B4-BE49-F238E27FC236}">
                <a16:creationId xmlns:a16="http://schemas.microsoft.com/office/drawing/2014/main" id="{C628E0BC-DF1A-B51E-F02F-FE70D22FF4C4}"/>
              </a:ext>
            </a:extLst>
          </p:cNvPr>
          <p:cNvSpPr>
            <a:spLocks noGrp="1"/>
          </p:cNvSpPr>
          <p:nvPr>
            <p:ph type="ftr" sz="quarter" idx="11"/>
          </p:nvPr>
        </p:nvSpPr>
        <p:spPr/>
        <p:txBody>
          <a:bodyPr anchor="ctr">
            <a:normAutofit/>
          </a:bodyPr>
          <a:lstStyle/>
          <a:p>
            <a:pPr>
              <a:spcAft>
                <a:spcPts val="600"/>
              </a:spcAft>
            </a:pPr>
            <a:r>
              <a:t>IKEM Industrial Barometer Q2 2026</a:t>
            </a:r>
          </a:p>
        </p:txBody>
      </p:sp>
      <p:sp>
        <p:nvSpPr>
          <p:cNvPr id="6" name="Platshållare för bildnummer 5">
            <a:extLst>
              <a:ext uri="{FF2B5EF4-FFF2-40B4-BE49-F238E27FC236}">
                <a16:creationId xmlns:a16="http://schemas.microsoft.com/office/drawing/2014/main" id="{11C0D743-D391-6B00-DE78-979843FCB709}"/>
              </a:ext>
            </a:extLst>
          </p:cNvPr>
          <p:cNvSpPr>
            <a:spLocks noGrp="1"/>
          </p:cNvSpPr>
          <p:nvPr>
            <p:ph type="sldNum" sz="quarter" idx="12"/>
          </p:nvPr>
        </p:nvSpPr>
        <p:spPr/>
        <p:txBody>
          <a:bodyPr anchor="ctr">
            <a:normAutofit/>
          </a:bodyPr>
          <a:lstStyle/>
          <a:p>
            <a:pPr>
              <a:spcAft>
                <a:spcPts val="600"/>
              </a:spcAft>
            </a:pPr>
            <a:fld id="{392BA5CC-A998-A240-AC5F-80A1091774E7}" type="slidenum">
              <a:rPr lang="sv-SE" smtClean="0"/>
              <a:pPr>
                <a:spcAft>
                  <a:spcPts val="600"/>
                </a:spcAft>
              </a:pPr>
              <a:t>4</a:t>
            </a:fld>
            <a:endParaRPr lang="sv-SE"/>
          </a:p>
        </p:txBody>
      </p:sp>
      <p:sp>
        <p:nvSpPr>
          <p:cNvPr id="10" name="textruta 9">
            <a:extLst>
              <a:ext uri="{FF2B5EF4-FFF2-40B4-BE49-F238E27FC236}">
                <a16:creationId xmlns:a16="http://schemas.microsoft.com/office/drawing/2014/main" id="{5D32A4D8-1D0D-C266-F704-E2350AD9B9E0}"/>
              </a:ext>
            </a:extLst>
          </p:cNvPr>
          <p:cNvSpPr txBox="1"/>
          <p:nvPr/>
        </p:nvSpPr>
        <p:spPr>
          <a:xfrm>
            <a:off x="6116917" y="5716017"/>
            <a:ext cx="5399999" cy="246221"/>
          </a:xfrm>
          <a:prstGeom prst="rect">
            <a:avLst/>
          </a:prstGeom>
          <a:noFill/>
        </p:spPr>
        <p:txBody>
          <a:bodyPr wrap="square" rtlCol="0">
            <a:spAutoFit/>
          </a:bodyPr>
          <a:lstStyle/>
          <a:p>
            <a:pPr>
              <a:buNone/>
            </a:pPr>
            <a:r>
              <a:rPr sz="1000" dirty="0"/>
              <a:t>Index 100 = neutral trend, annual rate. Maximum value 150, minimum value 50. Source: IKEM</a:t>
            </a:r>
          </a:p>
        </p:txBody>
      </p:sp>
      <p:pic>
        <p:nvPicPr>
          <p:cNvPr id="2" name="Picture 13">
            <a:extLst>
              <a:ext uri="{FF2B5EF4-FFF2-40B4-BE49-F238E27FC236}">
                <a16:creationId xmlns:a16="http://schemas.microsoft.com/office/drawing/2014/main" id="{40D18996-4EE9-AC17-EF9C-22AA6DEC8ED4}"/>
              </a:ext>
            </a:extLst>
          </p:cNvPr>
          <p:cNvPicPr>
            <a:picLocks noChangeAspect="1"/>
          </p:cNvPicPr>
          <p:nvPr/>
        </p:nvPicPr>
        <p:blipFill>
          <a:blip r:embed="rId3"/>
          <a:srcRect/>
          <a:stretch/>
        </p:blipFill>
        <p:spPr>
          <a:xfrm>
            <a:off x="6202471" y="1922400"/>
            <a:ext cx="2575384" cy="2508922"/>
          </a:xfrm>
          <a:prstGeom prst="rect">
            <a:avLst/>
          </a:prstGeom>
        </p:spPr>
      </p:pic>
      <p:pic>
        <p:nvPicPr>
          <p:cNvPr id="3" name="Picture 13">
            <a:extLst>
              <a:ext uri="{FF2B5EF4-FFF2-40B4-BE49-F238E27FC236}">
                <a16:creationId xmlns:a16="http://schemas.microsoft.com/office/drawing/2014/main" id="{DE016889-F9F7-37E9-AE79-81EA5CA42065}"/>
              </a:ext>
            </a:extLst>
          </p:cNvPr>
          <p:cNvPicPr>
            <a:picLocks noChangeAspect="1"/>
          </p:cNvPicPr>
          <p:nvPr/>
        </p:nvPicPr>
        <p:blipFill>
          <a:blip r:embed="rId4"/>
          <a:srcRect/>
          <a:stretch/>
        </p:blipFill>
        <p:spPr>
          <a:xfrm>
            <a:off x="8961855" y="1922400"/>
            <a:ext cx="2575383" cy="2508922"/>
          </a:xfrm>
          <a:prstGeom prst="rect">
            <a:avLst/>
          </a:prstGeom>
        </p:spPr>
      </p:pic>
    </p:spTree>
    <p:extLst>
      <p:ext uri="{BB962C8B-B14F-4D97-AF65-F5344CB8AC3E}">
        <p14:creationId xmlns:p14="http://schemas.microsoft.com/office/powerpoint/2010/main" val="1899864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D496EB2-6D1F-5537-1F67-4B5663CDA8FB}"/>
              </a:ext>
            </a:extLst>
          </p:cNvPr>
          <p:cNvSpPr>
            <a:spLocks noGrp="1"/>
          </p:cNvSpPr>
          <p:nvPr>
            <p:ph type="title"/>
          </p:nvPr>
        </p:nvSpPr>
        <p:spPr/>
        <p:txBody>
          <a:bodyPr/>
          <a:lstStyle/>
          <a:p>
            <a:r>
              <a:t>Companies expect a weak Q3</a:t>
            </a:r>
            <a:endParaRPr lang="en-US"/>
          </a:p>
        </p:txBody>
      </p:sp>
      <p:sp>
        <p:nvSpPr>
          <p:cNvPr id="2" name="Platshållare för innehåll 1">
            <a:extLst>
              <a:ext uri="{FF2B5EF4-FFF2-40B4-BE49-F238E27FC236}">
                <a16:creationId xmlns:a16="http://schemas.microsoft.com/office/drawing/2014/main" id="{09B7C6C8-AC5C-0C53-F0CB-A609277347F6}"/>
              </a:ext>
            </a:extLst>
          </p:cNvPr>
          <p:cNvSpPr>
            <a:spLocks noGrp="1"/>
          </p:cNvSpPr>
          <p:nvPr>
            <p:ph sz="half" idx="1"/>
          </p:nvPr>
        </p:nvSpPr>
        <p:spPr/>
        <p:txBody>
          <a:bodyPr/>
          <a:lstStyle/>
          <a:p>
            <a:r>
              <a:t>The forecast once again points to declining production volumes, with a forecast index of 87.</a:t>
            </a:r>
          </a:p>
          <a:p>
            <a:r>
              <a:t>Plastics/rubber expect unchanged production, while pharmaceuticals and chemicals/refining see a continued decline.</a:t>
            </a:r>
          </a:p>
          <a:p>
            <a:r>
              <a:t>At the same time, companies judge that the rise in costs will slow during Q3.</a:t>
            </a:r>
          </a:p>
        </p:txBody>
      </p:sp>
      <p:sp>
        <p:nvSpPr>
          <p:cNvPr id="5" name="Platshållare för sidfot 4">
            <a:extLst>
              <a:ext uri="{FF2B5EF4-FFF2-40B4-BE49-F238E27FC236}">
                <a16:creationId xmlns:a16="http://schemas.microsoft.com/office/drawing/2014/main" id="{DDD88060-6F27-D4BA-6A0B-8B349B78CF25}"/>
              </a:ext>
            </a:extLst>
          </p:cNvPr>
          <p:cNvSpPr>
            <a:spLocks noGrp="1"/>
          </p:cNvSpPr>
          <p:nvPr>
            <p:ph type="ftr" sz="quarter" idx="11"/>
          </p:nvPr>
        </p:nvSpPr>
        <p:spPr/>
        <p:txBody>
          <a:bodyPr anchor="ctr">
            <a:normAutofit/>
          </a:bodyPr>
          <a:lstStyle/>
          <a:p>
            <a:pPr>
              <a:spcAft>
                <a:spcPts val="600"/>
              </a:spcAft>
            </a:pPr>
            <a:r>
              <a:t>IKEM Industrial Barometer Q2 2026</a:t>
            </a:r>
          </a:p>
        </p:txBody>
      </p:sp>
      <p:sp>
        <p:nvSpPr>
          <p:cNvPr id="6" name="Platshållare för bildnummer 5">
            <a:extLst>
              <a:ext uri="{FF2B5EF4-FFF2-40B4-BE49-F238E27FC236}">
                <a16:creationId xmlns:a16="http://schemas.microsoft.com/office/drawing/2014/main" id="{6ECA34DA-992D-2706-BE4E-5EC0AB0E975C}"/>
              </a:ext>
            </a:extLst>
          </p:cNvPr>
          <p:cNvSpPr>
            <a:spLocks noGrp="1"/>
          </p:cNvSpPr>
          <p:nvPr>
            <p:ph type="sldNum" sz="quarter" idx="12"/>
          </p:nvPr>
        </p:nvSpPr>
        <p:spPr/>
        <p:txBody>
          <a:bodyPr anchor="ctr">
            <a:normAutofit/>
          </a:bodyPr>
          <a:lstStyle/>
          <a:p>
            <a:pPr>
              <a:spcAft>
                <a:spcPts val="600"/>
              </a:spcAft>
            </a:pPr>
            <a:fld id="{392BA5CC-A998-A240-AC5F-80A1091774E7}" type="slidenum">
              <a:rPr lang="sv-SE" smtClean="0"/>
              <a:pPr>
                <a:spcAft>
                  <a:spcPts val="600"/>
                </a:spcAft>
              </a:pPr>
              <a:t>5</a:t>
            </a:fld>
            <a:endParaRPr lang="sv-SE"/>
          </a:p>
        </p:txBody>
      </p:sp>
      <p:sp>
        <p:nvSpPr>
          <p:cNvPr id="9" name="textruta 8">
            <a:extLst>
              <a:ext uri="{FF2B5EF4-FFF2-40B4-BE49-F238E27FC236}">
                <a16:creationId xmlns:a16="http://schemas.microsoft.com/office/drawing/2014/main" id="{D5B7BC54-1188-F569-FE56-49BFC1F3F498}"/>
              </a:ext>
            </a:extLst>
          </p:cNvPr>
          <p:cNvSpPr txBox="1"/>
          <p:nvPr/>
        </p:nvSpPr>
        <p:spPr>
          <a:xfrm>
            <a:off x="6305755" y="5751891"/>
            <a:ext cx="5298245" cy="369332"/>
          </a:xfrm>
          <a:prstGeom prst="rect">
            <a:avLst/>
          </a:prstGeom>
          <a:noFill/>
        </p:spPr>
        <p:txBody>
          <a:bodyPr wrap="none" rtlCol="0">
            <a:spAutoFit/>
          </a:bodyPr>
          <a:lstStyle/>
          <a:p>
            <a:pPr algn="ctr">
              <a:buNone/>
            </a:pPr>
            <a:r>
              <a:rPr sz="900" dirty="0"/>
              <a:t>The companies’ forecast for total sales volume (domestic market and exports) comes to 87.</a:t>
            </a:r>
          </a:p>
          <a:p>
            <a:pPr algn="ctr">
              <a:buNone/>
            </a:pPr>
            <a:r>
              <a:rPr sz="900" dirty="0"/>
              <a:t>Index 100 = neutral trend, volume at annual rate. Maximum value 150, minimum value 50. Source: IKEM</a:t>
            </a:r>
          </a:p>
        </p:txBody>
      </p:sp>
      <p:pic>
        <p:nvPicPr>
          <p:cNvPr id="3" name="Picture 13">
            <a:extLst>
              <a:ext uri="{FF2B5EF4-FFF2-40B4-BE49-F238E27FC236}">
                <a16:creationId xmlns:a16="http://schemas.microsoft.com/office/drawing/2014/main" id="{76862989-0635-44F2-991C-A9E42793F3CD}"/>
              </a:ext>
            </a:extLst>
          </p:cNvPr>
          <p:cNvPicPr>
            <a:picLocks noChangeAspect="1"/>
          </p:cNvPicPr>
          <p:nvPr/>
        </p:nvPicPr>
        <p:blipFill>
          <a:blip r:embed="rId3"/>
          <a:srcRect/>
          <a:stretch/>
        </p:blipFill>
        <p:spPr>
          <a:xfrm>
            <a:off x="8528570" y="1922401"/>
            <a:ext cx="1010247" cy="3535864"/>
          </a:xfrm>
          <a:prstGeom prst="rect">
            <a:avLst/>
          </a:prstGeom>
        </p:spPr>
      </p:pic>
    </p:spTree>
    <p:extLst>
      <p:ext uri="{BB962C8B-B14F-4D97-AF65-F5344CB8AC3E}">
        <p14:creationId xmlns:p14="http://schemas.microsoft.com/office/powerpoint/2010/main" val="2834663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a:extLst>
              <a:ext uri="{FF2B5EF4-FFF2-40B4-BE49-F238E27FC236}">
                <a16:creationId xmlns:a16="http://schemas.microsoft.com/office/drawing/2014/main" id="{6A71847E-8B4F-78B9-4708-D784C0248351}"/>
              </a:ext>
            </a:extLst>
          </p:cNvPr>
          <p:cNvSpPr>
            <a:spLocks noGrp="1"/>
          </p:cNvSpPr>
          <p:nvPr>
            <p:ph idx="1"/>
          </p:nvPr>
        </p:nvSpPr>
        <p:spPr>
          <a:xfrm>
            <a:off x="588000" y="3709851"/>
            <a:ext cx="5418905" cy="2427314"/>
          </a:xfrm>
        </p:spPr>
        <p:txBody>
          <a:bodyPr/>
          <a:lstStyle/>
          <a:p>
            <a:pPr marL="0" indent="0" algn="l">
              <a:spcAft>
                <a:spcPts val="300"/>
              </a:spcAft>
              <a:buNone/>
            </a:pPr>
            <a:r>
              <a:rPr sz="1200" b="1" dirty="0"/>
              <a:t>About IKEM’s Industrial Barometer</a:t>
            </a:r>
          </a:p>
          <a:p>
            <a:pPr algn="l">
              <a:spcAft>
                <a:spcPts val="300"/>
              </a:spcAft>
              <a:buNone/>
            </a:pPr>
            <a:r>
              <a:rPr sz="1200" dirty="0"/>
              <a:t>IKEM’s Industrial Barometer is based on a recurring quarterly survey of member companies. The chemicals, plastics and rubber industries are energy-intensive and cyclical sub-sectors that are positioned early in the value chain. The Industrial Barometer is compiled by IKEM’s chief economist Carl Eckerdal and has tracked developments since 2016.</a:t>
            </a:r>
          </a:p>
          <a:p>
            <a:pPr algn="l">
              <a:spcAft>
                <a:spcPts val="300"/>
              </a:spcAft>
              <a:buNone/>
            </a:pPr>
            <a:r>
              <a:rPr sz="1200" dirty="0"/>
              <a:t>The data were collected 2 July–10 August 2026 and are based on 125 industrial companies. Together, they recorded turnover of SEK 480 billion in 2025, corresponding to around 74 per cent of the sector’s total turnover. The responses are weighted by company turnover and total developments by the sub-sectors’ share of value added.</a:t>
            </a:r>
          </a:p>
          <a:p>
            <a:pPr algn="l">
              <a:spcAft>
                <a:spcPts val="300"/>
              </a:spcAft>
              <a:buNone/>
            </a:pPr>
            <a:r>
              <a:rPr sz="1200" dirty="0"/>
              <a:t>Questions? Contact Carl Eckerdal: carl.eckerdal@ikem.se or +46 70-497 11 98.</a:t>
            </a:r>
          </a:p>
        </p:txBody>
      </p:sp>
      <p:sp>
        <p:nvSpPr>
          <p:cNvPr id="3" name="Platshållare för bildnummer 2">
            <a:extLst>
              <a:ext uri="{FF2B5EF4-FFF2-40B4-BE49-F238E27FC236}">
                <a16:creationId xmlns:a16="http://schemas.microsoft.com/office/drawing/2014/main" id="{B878AD2A-5735-18E3-95FA-E5B06ED2EB4D}"/>
              </a:ext>
            </a:extLst>
          </p:cNvPr>
          <p:cNvSpPr>
            <a:spLocks noGrp="1"/>
          </p:cNvSpPr>
          <p:nvPr>
            <p:ph type="sldNum" sz="quarter" idx="12"/>
          </p:nvPr>
        </p:nvSpPr>
        <p:spPr/>
        <p:txBody>
          <a:bodyPr/>
          <a:lstStyle/>
          <a:p>
            <a:fld id="{392BA5CC-A998-A240-AC5F-80A1091774E7}" type="slidenum">
              <a:rPr lang="sv-SE" smtClean="0"/>
              <a:pPr/>
              <a:t>6</a:t>
            </a:fld>
            <a:endParaRPr lang="sv-SE"/>
          </a:p>
        </p:txBody>
      </p:sp>
    </p:spTree>
    <p:extLst>
      <p:ext uri="{BB962C8B-B14F-4D97-AF65-F5344CB8AC3E}">
        <p14:creationId xmlns:p14="http://schemas.microsoft.com/office/powerpoint/2010/main" val="1778606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827205"/>
      </p:ext>
    </p:extLst>
  </p:cSld>
  <p:clrMapOvr>
    <a:masterClrMapping/>
  </p:clrMapOvr>
</p:sld>
</file>

<file path=ppt/theme/theme1.xml><?xml version="1.0" encoding="utf-8"?>
<a:theme xmlns:a="http://schemas.openxmlformats.org/drawingml/2006/main" name="IKEM ljus">
  <a:themeElements>
    <a:clrScheme name="IKEM ljus">
      <a:dk1>
        <a:srgbClr val="000000"/>
      </a:dk1>
      <a:lt1>
        <a:srgbClr val="FFFFFF"/>
      </a:lt1>
      <a:dk2>
        <a:srgbClr val="2E363C"/>
      </a:dk2>
      <a:lt2>
        <a:srgbClr val="F3F2F0"/>
      </a:lt2>
      <a:accent1>
        <a:srgbClr val="164D44"/>
      </a:accent1>
      <a:accent2>
        <a:srgbClr val="138571"/>
      </a:accent2>
      <a:accent3>
        <a:srgbClr val="C5F375"/>
      </a:accent3>
      <a:accent4>
        <a:srgbClr val="00B299"/>
      </a:accent4>
      <a:accent5>
        <a:srgbClr val="5B0336"/>
      </a:accent5>
      <a:accent6>
        <a:srgbClr val="FFE1D6"/>
      </a:accent6>
      <a:hlink>
        <a:srgbClr val="C5F475"/>
      </a:hlink>
      <a:folHlink>
        <a:srgbClr val="00B299"/>
      </a:folHlink>
    </a:clrScheme>
    <a:fontScheme name="IKE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180000" tIns="180000" rIns="180000" bIns="180000" rtlCol="0" anchor="ctr"/>
      <a:lstStyle>
        <a:defPPr algn="ctr">
          <a:defRPr sz="140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KEM_Mall_Final" id="{11568D37-5E67-6B4D-A13B-8DA16534C15A}" vid="{F20F4A52-62E5-C049-A49A-44FF2DE62111}"/>
    </a:ext>
  </a:extLst>
</a:theme>
</file>

<file path=ppt/theme/theme2.xml><?xml version="1.0" encoding="utf-8"?>
<a:theme xmlns:a="http://schemas.openxmlformats.org/drawingml/2006/main" name="IKEM mörkgrön">
  <a:themeElements>
    <a:clrScheme name="IKEM_02_Grön">
      <a:dk1>
        <a:srgbClr val="000000"/>
      </a:dk1>
      <a:lt1>
        <a:srgbClr val="FFFFFF"/>
      </a:lt1>
      <a:dk2>
        <a:srgbClr val="164D44"/>
      </a:dk2>
      <a:lt2>
        <a:srgbClr val="F3F2F0"/>
      </a:lt2>
      <a:accent1>
        <a:srgbClr val="C4F374"/>
      </a:accent1>
      <a:accent2>
        <a:srgbClr val="138571"/>
      </a:accent2>
      <a:accent3>
        <a:srgbClr val="00B299"/>
      </a:accent3>
      <a:accent4>
        <a:srgbClr val="5B0236"/>
      </a:accent4>
      <a:accent5>
        <a:srgbClr val="FFE1D6"/>
      </a:accent5>
      <a:accent6>
        <a:srgbClr val="FFFFFF"/>
      </a:accent6>
      <a:hlink>
        <a:srgbClr val="C5F475"/>
      </a:hlink>
      <a:folHlink>
        <a:srgbClr val="00B299"/>
      </a:folHlink>
    </a:clrScheme>
    <a:fontScheme name="Aptos">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180000" tIns="180000" rIns="180000" bIns="180000" rtlCol="0" anchor="ctr"/>
      <a:lstStyle>
        <a:defPPr algn="ctr">
          <a:defRPr sz="1400" dirty="0" smtClean="0">
            <a:solidFill>
              <a:schemeClr val="bg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KEM_Mall_Final" id="{11568D37-5E67-6B4D-A13B-8DA16534C15A}" vid="{576F740B-7E34-7545-823A-9FB61BD8FE7A}"/>
    </a:ext>
  </a:extLst>
</a:theme>
</file>

<file path=ppt/theme/theme3.xml><?xml version="1.0" encoding="utf-8"?>
<a:theme xmlns:a="http://schemas.openxmlformats.org/drawingml/2006/main" name="Office-tema">
  <a:themeElements>
    <a:clrScheme name="IKEM ljus">
      <a:dk1>
        <a:srgbClr val="000000"/>
      </a:dk1>
      <a:lt1>
        <a:srgbClr val="FFFFFF"/>
      </a:lt1>
      <a:dk2>
        <a:srgbClr val="2E363C"/>
      </a:dk2>
      <a:lt2>
        <a:srgbClr val="F3F2F0"/>
      </a:lt2>
      <a:accent1>
        <a:srgbClr val="164D44"/>
      </a:accent1>
      <a:accent2>
        <a:srgbClr val="138571"/>
      </a:accent2>
      <a:accent3>
        <a:srgbClr val="C5F375"/>
      </a:accent3>
      <a:accent4>
        <a:srgbClr val="00B299"/>
      </a:accent4>
      <a:accent5>
        <a:srgbClr val="5B0336"/>
      </a:accent5>
      <a:accent6>
        <a:srgbClr val="FFE1D6"/>
      </a:accent6>
      <a:hlink>
        <a:srgbClr val="C5F475"/>
      </a:hlink>
      <a:folHlink>
        <a:srgbClr val="00B299"/>
      </a:folHlink>
    </a:clrScheme>
    <a:fontScheme name="IKE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tema">
  <a:themeElements>
    <a:clrScheme name="IKEM ljus">
      <a:dk1>
        <a:srgbClr val="000000"/>
      </a:dk1>
      <a:lt1>
        <a:srgbClr val="FFFFFF"/>
      </a:lt1>
      <a:dk2>
        <a:srgbClr val="2E363C"/>
      </a:dk2>
      <a:lt2>
        <a:srgbClr val="F3F2F0"/>
      </a:lt2>
      <a:accent1>
        <a:srgbClr val="164D44"/>
      </a:accent1>
      <a:accent2>
        <a:srgbClr val="138571"/>
      </a:accent2>
      <a:accent3>
        <a:srgbClr val="C5F375"/>
      </a:accent3>
      <a:accent4>
        <a:srgbClr val="00B299"/>
      </a:accent4>
      <a:accent5>
        <a:srgbClr val="5B0336"/>
      </a:accent5>
      <a:accent6>
        <a:srgbClr val="FFE1D6"/>
      </a:accent6>
      <a:hlink>
        <a:srgbClr val="C5F475"/>
      </a:hlink>
      <a:folHlink>
        <a:srgbClr val="00B299"/>
      </a:folHlink>
    </a:clrScheme>
    <a:fontScheme name="IKE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30163AE-EC6D-DD41-A604-91162E469473}">
  <we:reference id="b140c5b2-a01b-4b34-99db-bcbaa712ea06" version="1.0.0.0" store="EXCatalog" storeType="EXCatalog"/>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18AB737B</Template>
  <TotalTime>46</TotalTime>
  <Words>1550</Words>
  <Application>Microsoft Macintosh PowerPoint</Application>
  <PresentationFormat>Bredbild</PresentationFormat>
  <Paragraphs>56</Paragraphs>
  <Slides>7</Slides>
  <Notes>4</Notes>
  <HiddenSlides>0</HiddenSlides>
  <MMClips>0</MMClips>
  <ScaleCrop>false</ScaleCrop>
  <HeadingPairs>
    <vt:vector size="6" baseType="variant">
      <vt:variant>
        <vt:lpstr>Använt teckensnitt</vt:lpstr>
      </vt:variant>
      <vt:variant>
        <vt:i4>2</vt:i4>
      </vt:variant>
      <vt:variant>
        <vt:lpstr>Tema</vt:lpstr>
      </vt:variant>
      <vt:variant>
        <vt:i4>2</vt:i4>
      </vt:variant>
      <vt:variant>
        <vt:lpstr>Bildrubriker</vt:lpstr>
      </vt:variant>
      <vt:variant>
        <vt:i4>7</vt:i4>
      </vt:variant>
    </vt:vector>
  </HeadingPairs>
  <TitlesOfParts>
    <vt:vector size="11" baseType="lpstr">
      <vt:lpstr>Aptos</vt:lpstr>
      <vt:lpstr>Arial</vt:lpstr>
      <vt:lpstr>IKEM ljus</vt:lpstr>
      <vt:lpstr>IKEM mörkgrön</vt:lpstr>
      <vt:lpstr>Industrial Barometer Q2 2026</vt:lpstr>
      <vt:lpstr>The plastics industry goes against the tide  – but the overall picture remains weak</vt:lpstr>
      <vt:lpstr>Cost pressure persists  – but the outlook is brighter</vt:lpstr>
      <vt:lpstr>Profitability is unchanged – but the differences are large</vt:lpstr>
      <vt:lpstr>Companies expect a weak Q3</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Jenny Engdahl Westbratt</dc:creator>
  <cp:lastModifiedBy>Linus Isaksson</cp:lastModifiedBy>
  <cp:revision>3</cp:revision>
  <dcterms:created xsi:type="dcterms:W3CDTF">2026-05-13T11:30:48Z</dcterms:created>
  <dcterms:modified xsi:type="dcterms:W3CDTF">2026-08-28T06:17:22Z</dcterms:modified>
</cp:coreProperties>
</file>