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4" r:id="rId1"/>
  </p:sldMasterIdLst>
  <p:notesMasterIdLst>
    <p:notesMasterId r:id="rId8"/>
  </p:notesMasterIdLst>
  <p:handoutMasterIdLst>
    <p:handoutMasterId r:id="rId9"/>
  </p:handoutMasterIdLst>
  <p:sldIdLst>
    <p:sldId id="2354" r:id="rId2"/>
    <p:sldId id="2362" r:id="rId3"/>
    <p:sldId id="2361" r:id="rId4"/>
    <p:sldId id="2363" r:id="rId5"/>
    <p:sldId id="2364" r:id="rId6"/>
    <p:sldId id="259" r:id="rId7"/>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4C5A"/>
    <a:srgbClr val="2E363D"/>
    <a:srgbClr val="DBF1ED"/>
    <a:srgbClr val="388583"/>
    <a:srgbClr val="3E8D84"/>
    <a:srgbClr val="E7E6E6"/>
    <a:srgbClr val="B1D1D0"/>
    <a:srgbClr val="D5DEE3"/>
    <a:srgbClr val="3F4C5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E5657-835D-4903-A921-265978917E4A}" v="4" dt="2026-02-19T12:33:50.340"/>
    <p1510:client id="{784A4BA4-9B9B-924E-AF2F-661D5CA18958}" v="124" dt="2026-02-19T14:21:21.706"/>
    <p1510:client id="{9639A0FD-DF45-45A2-A6B4-832D5B6000DF}" v="13" dt="2026-02-19T17:33:54.99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34" autoAdjust="0"/>
  </p:normalViewPr>
  <p:slideViewPr>
    <p:cSldViewPr snapToGrid="0">
      <p:cViewPr varScale="1">
        <p:scale>
          <a:sx n="109" d="100"/>
          <a:sy n="109" d="100"/>
        </p:scale>
        <p:origin x="12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Engdahl Westbratt" userId="6a9dd357-7004-43d4-bc56-71138204f3e3" providerId="ADAL" clId="{3D905524-7596-4FC3-866D-CFBF522DF453}"/>
    <pc:docChg chg="undo custSel modSld">
      <pc:chgData name="Jenny Engdahl Westbratt" userId="6a9dd357-7004-43d4-bc56-71138204f3e3" providerId="ADAL" clId="{3D905524-7596-4FC3-866D-CFBF522DF453}" dt="2026-02-19T17:34:37.970" v="281" actId="20577"/>
      <pc:docMkLst>
        <pc:docMk/>
      </pc:docMkLst>
      <pc:sldChg chg="modSp mod">
        <pc:chgData name="Jenny Engdahl Westbratt" userId="6a9dd357-7004-43d4-bc56-71138204f3e3" providerId="ADAL" clId="{3D905524-7596-4FC3-866D-CFBF522DF453}" dt="2026-02-19T17:18:59.829" v="38" actId="20577"/>
        <pc:sldMkLst>
          <pc:docMk/>
          <pc:sldMk cId="3954194271" sldId="2354"/>
        </pc:sldMkLst>
        <pc:spChg chg="mod">
          <ac:chgData name="Jenny Engdahl Westbratt" userId="6a9dd357-7004-43d4-bc56-71138204f3e3" providerId="ADAL" clId="{3D905524-7596-4FC3-866D-CFBF522DF453}" dt="2026-02-19T17:18:55.530" v="36" actId="20577"/>
          <ac:spMkLst>
            <pc:docMk/>
            <pc:sldMk cId="3954194271" sldId="2354"/>
            <ac:spMk id="2" creationId="{247AB43D-9C33-EFAF-83BD-723022F013B8}"/>
          </ac:spMkLst>
        </pc:spChg>
        <pc:spChg chg="mod">
          <ac:chgData name="Jenny Engdahl Westbratt" userId="6a9dd357-7004-43d4-bc56-71138204f3e3" providerId="ADAL" clId="{3D905524-7596-4FC3-866D-CFBF522DF453}" dt="2026-02-19T17:18:59.829" v="38" actId="20577"/>
          <ac:spMkLst>
            <pc:docMk/>
            <pc:sldMk cId="3954194271" sldId="2354"/>
            <ac:spMk id="4" creationId="{440C796A-9B78-F831-D680-4F923D16F3CB}"/>
          </ac:spMkLst>
        </pc:spChg>
      </pc:sldChg>
      <pc:sldChg chg="addSp delSp modSp mod modNotesTx">
        <pc:chgData name="Jenny Engdahl Westbratt" userId="6a9dd357-7004-43d4-bc56-71138204f3e3" providerId="ADAL" clId="{3D905524-7596-4FC3-866D-CFBF522DF453}" dt="2026-02-19T17:32:46.549" v="244"/>
        <pc:sldMkLst>
          <pc:docMk/>
          <pc:sldMk cId="1456815252" sldId="2361"/>
        </pc:sldMkLst>
        <pc:spChg chg="del mod">
          <ac:chgData name="Jenny Engdahl Westbratt" userId="6a9dd357-7004-43d4-bc56-71138204f3e3" providerId="ADAL" clId="{3D905524-7596-4FC3-866D-CFBF522DF453}" dt="2026-02-19T17:31:56.121" v="242" actId="478"/>
          <ac:spMkLst>
            <pc:docMk/>
            <pc:sldMk cId="1456815252" sldId="2361"/>
            <ac:spMk id="2" creationId="{F21B9812-169E-C1E6-61F9-742A27C69231}"/>
          </ac:spMkLst>
        </pc:spChg>
        <pc:spChg chg="add mod">
          <ac:chgData name="Jenny Engdahl Westbratt" userId="6a9dd357-7004-43d4-bc56-71138204f3e3" providerId="ADAL" clId="{3D905524-7596-4FC3-866D-CFBF522DF453}" dt="2026-02-19T17:32:46.549" v="244"/>
          <ac:spMkLst>
            <pc:docMk/>
            <pc:sldMk cId="1456815252" sldId="2361"/>
            <ac:spMk id="3" creationId="{69179CC7-4F24-D4D0-AED7-B490CA737285}"/>
          </ac:spMkLst>
        </pc:spChg>
        <pc:spChg chg="mod">
          <ac:chgData name="Jenny Engdahl Westbratt" userId="6a9dd357-7004-43d4-bc56-71138204f3e3" providerId="ADAL" clId="{3D905524-7596-4FC3-866D-CFBF522DF453}" dt="2026-02-19T17:26:33.544" v="151" actId="1076"/>
          <ac:spMkLst>
            <pc:docMk/>
            <pc:sldMk cId="1456815252" sldId="2361"/>
            <ac:spMk id="7" creationId="{87F42D95-0C36-50ED-45FB-82E5E914C9B0}"/>
          </ac:spMkLst>
        </pc:spChg>
      </pc:sldChg>
      <pc:sldChg chg="addSp delSp modSp mod modNotesTx">
        <pc:chgData name="Jenny Engdahl Westbratt" userId="6a9dd357-7004-43d4-bc56-71138204f3e3" providerId="ADAL" clId="{3D905524-7596-4FC3-866D-CFBF522DF453}" dt="2026-02-19T17:24:29.275" v="147" actId="6549"/>
        <pc:sldMkLst>
          <pc:docMk/>
          <pc:sldMk cId="853100385" sldId="2362"/>
        </pc:sldMkLst>
        <pc:spChg chg="mod">
          <ac:chgData name="Jenny Engdahl Westbratt" userId="6a9dd357-7004-43d4-bc56-71138204f3e3" providerId="ADAL" clId="{3D905524-7596-4FC3-866D-CFBF522DF453}" dt="2026-02-19T17:23:12.925" v="145" actId="20577"/>
          <ac:spMkLst>
            <pc:docMk/>
            <pc:sldMk cId="853100385" sldId="2362"/>
            <ac:spMk id="10" creationId="{2C2751DD-D68D-6274-134F-A00EE38F2DF0}"/>
          </ac:spMkLst>
        </pc:spChg>
        <pc:spChg chg="mod">
          <ac:chgData name="Jenny Engdahl Westbratt" userId="6a9dd357-7004-43d4-bc56-71138204f3e3" providerId="ADAL" clId="{3D905524-7596-4FC3-866D-CFBF522DF453}" dt="2026-02-19T17:23:20.990" v="146" actId="255"/>
          <ac:spMkLst>
            <pc:docMk/>
            <pc:sldMk cId="853100385" sldId="2362"/>
            <ac:spMk id="11" creationId="{779156B0-39DB-0425-CCC4-8CF8D841CBDF}"/>
          </ac:spMkLst>
        </pc:spChg>
        <pc:spChg chg="mod">
          <ac:chgData name="Jenny Engdahl Westbratt" userId="6a9dd357-7004-43d4-bc56-71138204f3e3" providerId="ADAL" clId="{3D905524-7596-4FC3-866D-CFBF522DF453}" dt="2026-02-19T17:20:06.923" v="102" actId="6549"/>
          <ac:spMkLst>
            <pc:docMk/>
            <pc:sldMk cId="853100385" sldId="2362"/>
            <ac:spMk id="13" creationId="{D2FBA72C-1412-6516-FAD4-6061B8F613A8}"/>
          </ac:spMkLst>
        </pc:spChg>
        <pc:graphicFrameChg chg="add del mod">
          <ac:chgData name="Jenny Engdahl Westbratt" userId="6a9dd357-7004-43d4-bc56-71138204f3e3" providerId="ADAL" clId="{3D905524-7596-4FC3-866D-CFBF522DF453}" dt="2026-02-19T17:22:15.111" v="106" actId="478"/>
          <ac:graphicFrameMkLst>
            <pc:docMk/>
            <pc:sldMk cId="853100385" sldId="2362"/>
            <ac:graphicFrameMk id="2" creationId="{26C9A2FB-A351-509E-570F-92A7171DD824}"/>
          </ac:graphicFrameMkLst>
        </pc:graphicFrameChg>
      </pc:sldChg>
      <pc:sldChg chg="addSp delSp modSp mod modNotesTx">
        <pc:chgData name="Jenny Engdahl Westbratt" userId="6a9dd357-7004-43d4-bc56-71138204f3e3" providerId="ADAL" clId="{3D905524-7596-4FC3-866D-CFBF522DF453}" dt="2026-02-19T17:32:49.563" v="245"/>
        <pc:sldMkLst>
          <pc:docMk/>
          <pc:sldMk cId="953159613" sldId="2363"/>
        </pc:sldMkLst>
        <pc:spChg chg="add mod">
          <ac:chgData name="Jenny Engdahl Westbratt" userId="6a9dd357-7004-43d4-bc56-71138204f3e3" providerId="ADAL" clId="{3D905524-7596-4FC3-866D-CFBF522DF453}" dt="2026-02-19T17:32:49.563" v="245"/>
          <ac:spMkLst>
            <pc:docMk/>
            <pc:sldMk cId="953159613" sldId="2363"/>
            <ac:spMk id="2" creationId="{38E6C007-DB4D-53B2-D572-FABF3AC0BDC0}"/>
          </ac:spMkLst>
        </pc:spChg>
        <pc:spChg chg="del">
          <ac:chgData name="Jenny Engdahl Westbratt" userId="6a9dd357-7004-43d4-bc56-71138204f3e3" providerId="ADAL" clId="{3D905524-7596-4FC3-866D-CFBF522DF453}" dt="2026-02-19T17:32:01.227" v="243" actId="478"/>
          <ac:spMkLst>
            <pc:docMk/>
            <pc:sldMk cId="953159613" sldId="2363"/>
            <ac:spMk id="5" creationId="{3E8A1368-FB74-10DD-28E5-A29AC5E44BFC}"/>
          </ac:spMkLst>
        </pc:spChg>
        <pc:spChg chg="mod">
          <ac:chgData name="Jenny Engdahl Westbratt" userId="6a9dd357-7004-43d4-bc56-71138204f3e3" providerId="ADAL" clId="{3D905524-7596-4FC3-866D-CFBF522DF453}" dt="2026-02-19T17:31:41.896" v="240" actId="1076"/>
          <ac:spMkLst>
            <pc:docMk/>
            <pc:sldMk cId="953159613" sldId="2363"/>
            <ac:spMk id="7" creationId="{F7336011-8DCA-676F-6130-41DCB0946EAB}"/>
          </ac:spMkLst>
        </pc:spChg>
        <pc:spChg chg="mod">
          <ac:chgData name="Jenny Engdahl Westbratt" userId="6a9dd357-7004-43d4-bc56-71138204f3e3" providerId="ADAL" clId="{3D905524-7596-4FC3-866D-CFBF522DF453}" dt="2026-02-19T17:31:11.530" v="235" actId="255"/>
          <ac:spMkLst>
            <pc:docMk/>
            <pc:sldMk cId="953159613" sldId="2363"/>
            <ac:spMk id="8" creationId="{FBC95ECC-EE50-B0B7-521A-C4BAE17DEA11}"/>
          </ac:spMkLst>
        </pc:spChg>
        <pc:picChg chg="mod">
          <ac:chgData name="Jenny Engdahl Westbratt" userId="6a9dd357-7004-43d4-bc56-71138204f3e3" providerId="ADAL" clId="{3D905524-7596-4FC3-866D-CFBF522DF453}" dt="2026-02-19T17:31:31.762" v="237" actId="1076"/>
          <ac:picMkLst>
            <pc:docMk/>
            <pc:sldMk cId="953159613" sldId="2363"/>
            <ac:picMk id="4" creationId="{C475ACA8-D238-A9F1-7ADC-187A8118D378}"/>
          </ac:picMkLst>
        </pc:picChg>
      </pc:sldChg>
      <pc:sldChg chg="modSp mod">
        <pc:chgData name="Jenny Engdahl Westbratt" userId="6a9dd357-7004-43d4-bc56-71138204f3e3" providerId="ADAL" clId="{3D905524-7596-4FC3-866D-CFBF522DF453}" dt="2026-02-19T17:34:37.970" v="281" actId="20577"/>
        <pc:sldMkLst>
          <pc:docMk/>
          <pc:sldMk cId="33764168" sldId="2364"/>
        </pc:sldMkLst>
        <pc:spChg chg="mod">
          <ac:chgData name="Jenny Engdahl Westbratt" userId="6a9dd357-7004-43d4-bc56-71138204f3e3" providerId="ADAL" clId="{3D905524-7596-4FC3-866D-CFBF522DF453}" dt="2026-02-19T17:34:37.970" v="281" actId="20577"/>
          <ac:spMkLst>
            <pc:docMk/>
            <pc:sldMk cId="33764168" sldId="2364"/>
            <ac:spMk id="2" creationId="{74529CDE-2694-D3AE-215B-DF00BEB5F8AB}"/>
          </ac:spMkLst>
        </pc:spChg>
        <pc:spChg chg="mod">
          <ac:chgData name="Jenny Engdahl Westbratt" userId="6a9dd357-7004-43d4-bc56-71138204f3e3" providerId="ADAL" clId="{3D905524-7596-4FC3-866D-CFBF522DF453}" dt="2026-02-19T17:34:16.924" v="251" actId="5793"/>
          <ac:spMkLst>
            <pc:docMk/>
            <pc:sldMk cId="33764168" sldId="2364"/>
            <ac:spMk id="3" creationId="{B912FC00-E4A0-8E3F-A289-0596C733469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34D1F6-A0D3-4199-9B6B-991C34A83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latin typeface="Aptos" panose="020B0004020202020204" pitchFamily="34" charset="0"/>
            </a:endParaRPr>
          </a:p>
        </p:txBody>
      </p:sp>
      <p:sp>
        <p:nvSpPr>
          <p:cNvPr id="3" name="Date Placeholder 2">
            <a:extLst>
              <a:ext uri="{FF2B5EF4-FFF2-40B4-BE49-F238E27FC236}">
                <a16:creationId xmlns:a16="http://schemas.microsoft.com/office/drawing/2014/main" id="{D3E4B1A3-B8C0-4473-B168-C0E82E750E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5B7E5A-C091-4B63-8653-5F217B8E22E7}" type="datetimeFigureOut">
              <a:rPr lang="sv-SE" smtClean="0">
                <a:latin typeface="Aptos" panose="020B0004020202020204" pitchFamily="34" charset="0"/>
              </a:rPr>
              <a:t>2026-02-19</a:t>
            </a:fld>
            <a:endParaRPr lang="sv-SE">
              <a:latin typeface="Aptos" panose="020B0004020202020204" pitchFamily="34" charset="0"/>
            </a:endParaRPr>
          </a:p>
        </p:txBody>
      </p:sp>
      <p:sp>
        <p:nvSpPr>
          <p:cNvPr id="4" name="Footer Placeholder 3">
            <a:extLst>
              <a:ext uri="{FF2B5EF4-FFF2-40B4-BE49-F238E27FC236}">
                <a16:creationId xmlns:a16="http://schemas.microsoft.com/office/drawing/2014/main" id="{C79226AB-F4BE-409A-B16E-0628362F9B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latin typeface="Aptos" panose="020B0004020202020204" pitchFamily="34" charset="0"/>
            </a:endParaRPr>
          </a:p>
        </p:txBody>
      </p:sp>
      <p:sp>
        <p:nvSpPr>
          <p:cNvPr id="5" name="Slide Number Placeholder 4">
            <a:extLst>
              <a:ext uri="{FF2B5EF4-FFF2-40B4-BE49-F238E27FC236}">
                <a16:creationId xmlns:a16="http://schemas.microsoft.com/office/drawing/2014/main" id="{E917E449-7E7D-455F-87BC-4275107F2E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123944-CEAC-4D82-9E5F-66D35A696C66}" type="slidenum">
              <a:rPr lang="sv-SE" smtClean="0">
                <a:latin typeface="Aptos" panose="020B0004020202020204" pitchFamily="34" charset="0"/>
              </a:rPr>
              <a:t>‹#›</a:t>
            </a:fld>
            <a:endParaRPr lang="sv-SE">
              <a:latin typeface="Aptos" panose="020B0004020202020204" pitchFamily="34" charset="0"/>
            </a:endParaRPr>
          </a:p>
        </p:txBody>
      </p:sp>
    </p:spTree>
    <p:extLst>
      <p:ext uri="{BB962C8B-B14F-4D97-AF65-F5344CB8AC3E}">
        <p14:creationId xmlns:p14="http://schemas.microsoft.com/office/powerpoint/2010/main" val="2556481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ptos" panose="020B0004020202020204" pitchFamily="34" charset="0"/>
              </a:defRPr>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ptos" panose="020B0004020202020204" pitchFamily="34" charset="0"/>
              </a:defRPr>
            </a:lvl1pPr>
          </a:lstStyle>
          <a:p>
            <a:fld id="{827E56E3-3CE1-472E-8090-B62D9412ABAC}" type="datetimeFigureOut">
              <a:rPr lang="sv-SE" smtClean="0"/>
              <a:pPr/>
              <a:t>2026-02-19</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ptos" panose="020B0004020202020204" pitchFamily="34" charset="0"/>
              </a:defRPr>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ptos" panose="020B0004020202020204" pitchFamily="34" charset="0"/>
              </a:defRPr>
            </a:lvl1pPr>
          </a:lstStyle>
          <a:p>
            <a:fld id="{A932BEBD-5297-4B7F-9CB5-B6553B641AEA}" type="slidenum">
              <a:rPr lang="sv-SE" smtClean="0"/>
              <a:pPr/>
              <a:t>‹#›</a:t>
            </a:fld>
            <a:endParaRPr lang="sv-SE"/>
          </a:p>
        </p:txBody>
      </p:sp>
    </p:spTree>
    <p:extLst>
      <p:ext uri="{BB962C8B-B14F-4D97-AF65-F5344CB8AC3E}">
        <p14:creationId xmlns:p14="http://schemas.microsoft.com/office/powerpoint/2010/main" val="2613000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ptos" panose="020B0004020202020204" pitchFamily="34" charset="0"/>
        <a:ea typeface="+mn-ea"/>
        <a:cs typeface="+mn-cs"/>
      </a:defRPr>
    </a:lvl1pPr>
    <a:lvl2pPr marL="457200" algn="l" defTabSz="914400" rtl="0" eaLnBrk="1" latinLnBrk="0" hangingPunct="1">
      <a:defRPr sz="1200" b="0" i="0" kern="1200">
        <a:solidFill>
          <a:schemeClr val="tx1"/>
        </a:solidFill>
        <a:latin typeface="Aptos" panose="020B0004020202020204" pitchFamily="34" charset="0"/>
        <a:ea typeface="+mn-ea"/>
        <a:cs typeface="+mn-cs"/>
      </a:defRPr>
    </a:lvl2pPr>
    <a:lvl3pPr marL="914400" algn="l" defTabSz="914400" rtl="0" eaLnBrk="1" latinLnBrk="0" hangingPunct="1">
      <a:defRPr sz="1200" b="0" i="0" kern="1200">
        <a:solidFill>
          <a:schemeClr val="tx1"/>
        </a:solidFill>
        <a:latin typeface="Aptos" panose="020B0004020202020204" pitchFamily="34" charset="0"/>
        <a:ea typeface="+mn-ea"/>
        <a:cs typeface="+mn-cs"/>
      </a:defRPr>
    </a:lvl3pPr>
    <a:lvl4pPr marL="1371600" algn="l" defTabSz="914400" rtl="0" eaLnBrk="1" latinLnBrk="0" hangingPunct="1">
      <a:defRPr sz="1200" b="0" i="0" kern="1200">
        <a:solidFill>
          <a:schemeClr val="tx1"/>
        </a:solidFill>
        <a:latin typeface="Aptos" panose="020B0004020202020204" pitchFamily="34" charset="0"/>
        <a:ea typeface="+mn-ea"/>
        <a:cs typeface="+mn-cs"/>
      </a:defRPr>
    </a:lvl4pPr>
    <a:lvl5pPr marL="1828800" algn="l" defTabSz="914400" rtl="0" eaLnBrk="1" latinLnBrk="0" hangingPunct="1">
      <a:defRPr sz="1200" b="0" i="0" kern="1200">
        <a:solidFill>
          <a:schemeClr val="tx1"/>
        </a:solidFill>
        <a:latin typeface="Aptos"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ptos" panose="020B0004020202020204" pitchFamily="34" charset="0"/>
                <a:ea typeface="+mn-ea"/>
                <a:cs typeface="+mn-cs"/>
              </a:rPr>
              <a:t>An IKEM index value of 83 indicates a clear decline in volume (with 100 representing unchanged development). Expectations ahead of the fourth quarter were already low; the forecast in the previous quarter’s Industrial Barometer was 87, slightly above the now‑confirmed outcome.</a:t>
            </a:r>
            <a:endParaRPr lang="sv-SE" sz="1200" b="0" i="0" kern="1200" dirty="0">
              <a:solidFill>
                <a:schemeClr val="tx1"/>
              </a:solidFill>
              <a:effectLst/>
              <a:latin typeface="Aptos" panose="020B0004020202020204" pitchFamily="34"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A932BEBD-5297-4B7F-9CB5-B6553B641AEA}" type="slidenum">
              <a:rPr lang="sv-SE" smtClean="0"/>
              <a:pPr/>
              <a:t>2</a:t>
            </a:fld>
            <a:endParaRPr lang="sv-SE"/>
          </a:p>
        </p:txBody>
      </p:sp>
    </p:spTree>
    <p:extLst>
      <p:ext uri="{BB962C8B-B14F-4D97-AF65-F5344CB8AC3E}">
        <p14:creationId xmlns:p14="http://schemas.microsoft.com/office/powerpoint/2010/main" val="343233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Aptos" panose="020B0004020202020204" pitchFamily="34" charset="0"/>
                <a:ea typeface="+mn-ea"/>
                <a:cs typeface="+mn-cs"/>
              </a:rPr>
              <a:t>Sweden’s chemical, plastics/rubber, and pharmaceutical industries ended the fourth quarter of 2025 with declining volumes, and the total value of the IKEM Index landed at 83, clearly signalling a continued economic downturn. Profitability came under pressure, particularly in plastics/rubber, due to higher energy costs and currency fluctuations. Despite this, many companies see some potential, for example through projected volume increases in chemicals (108) and plastics/rubber (105) in the forecast for the first quarter of 2026. External factors—such as rising import volumes from China and unpredictable tariff policies in the United States—continue to pose risks for EU industrial companies. Investments in defence and infrastructure within the EU may provide a boost to the economic cycle, with a positive impact on Swedish industry.</a:t>
            </a:r>
            <a:endParaRPr lang="sv-SE" sz="1200" b="0" i="0" kern="1200" dirty="0">
              <a:solidFill>
                <a:schemeClr val="tx1"/>
              </a:solidFill>
              <a:effectLst/>
              <a:latin typeface="Aptos" panose="020B0004020202020204" pitchFamily="34"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A932BEBD-5297-4B7F-9CB5-B6553B641AEA}" type="slidenum">
              <a:rPr lang="sv-SE" smtClean="0"/>
              <a:pPr/>
              <a:t>3</a:t>
            </a:fld>
            <a:endParaRPr lang="sv-SE"/>
          </a:p>
        </p:txBody>
      </p:sp>
    </p:spTree>
    <p:extLst>
      <p:ext uri="{BB962C8B-B14F-4D97-AF65-F5344CB8AC3E}">
        <p14:creationId xmlns:p14="http://schemas.microsoft.com/office/powerpoint/2010/main" val="3676387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Aptos" panose="020B0004020202020204" pitchFamily="34" charset="0"/>
                <a:ea typeface="+mn-ea"/>
                <a:cs typeface="+mn-cs"/>
              </a:rPr>
              <a:t> </a:t>
            </a:r>
          </a:p>
          <a:p>
            <a:r>
              <a:rPr lang="en-GB" sz="1200" b="0" i="0" kern="1200" dirty="0">
                <a:solidFill>
                  <a:schemeClr val="tx1"/>
                </a:solidFill>
                <a:effectLst/>
                <a:latin typeface="Aptos" panose="020B0004020202020204" pitchFamily="34" charset="0"/>
                <a:ea typeface="+mn-ea"/>
                <a:cs typeface="+mn-cs"/>
              </a:rPr>
              <a:t>The Swedish industrial economy showed few signs of recovery during the final quarter of 2025. On the contrary, industrial companies in most sectors represented by IKEM continued to experience declining sales volumes (year‑on‑year).</a:t>
            </a:r>
            <a:br>
              <a:rPr lang="en-GB" sz="1200" b="0" i="0" kern="1200" dirty="0">
                <a:solidFill>
                  <a:schemeClr val="tx1"/>
                </a:solidFill>
                <a:effectLst/>
                <a:latin typeface="Aptos" panose="020B0004020202020204" pitchFamily="34" charset="0"/>
                <a:ea typeface="+mn-ea"/>
                <a:cs typeface="+mn-cs"/>
              </a:rPr>
            </a:br>
            <a:r>
              <a:rPr lang="en-GB" sz="1200" b="0" i="0" kern="1200" dirty="0">
                <a:solidFill>
                  <a:schemeClr val="tx1"/>
                </a:solidFill>
                <a:effectLst/>
                <a:latin typeface="Aptos" panose="020B0004020202020204" pitchFamily="34" charset="0"/>
                <a:ea typeface="+mn-ea"/>
                <a:cs typeface="+mn-cs"/>
              </a:rPr>
              <a:t>The forecast value of 93 indicates continued decreases in sales volumes. Excluding the expected decline in the pharmaceutical industry, however, the picture is somewhat brighter: the chemical industry (108) and the plastics/rubber industry (105) signal increasing sales volumes. Still, these shifts should be seen as minor fluctuations rather than signs of an imminent upswing — the long‑awaited economic recovery has yet to materialise.</a:t>
            </a:r>
            <a:endParaRPr lang="sv-SE" sz="1200" b="0" i="0" kern="1200" dirty="0">
              <a:solidFill>
                <a:schemeClr val="tx1"/>
              </a:solidFill>
              <a:effectLst/>
              <a:latin typeface="Aptos" panose="020B0004020202020204" pitchFamily="34" charset="0"/>
              <a:ea typeface="+mn-ea"/>
              <a:cs typeface="+mn-cs"/>
            </a:endParaRPr>
          </a:p>
          <a:p>
            <a:r>
              <a:rPr lang="en-GB" sz="1200" b="0" i="0" kern="1200" dirty="0">
                <a:solidFill>
                  <a:schemeClr val="tx1"/>
                </a:solidFill>
                <a:effectLst/>
                <a:latin typeface="Aptos" panose="020B0004020202020204" pitchFamily="34" charset="0"/>
                <a:ea typeface="+mn-ea"/>
                <a:cs typeface="+mn-cs"/>
              </a:rPr>
              <a:t>There is, however, some hope of a cyclical shift. The Ifo Business Climate Index for German industry is gradually improving. Since Germany is a central engine of the EU internal market, even modest improvements have implications for industrial nations in Northern Europe. Additionally, increased investments in defence and infrastructure across the EU may act as catalysts for European growth.</a:t>
            </a:r>
            <a:br>
              <a:rPr lang="en-GB" sz="1200" b="0" i="0" kern="1200" dirty="0">
                <a:solidFill>
                  <a:schemeClr val="tx1"/>
                </a:solidFill>
                <a:effectLst/>
                <a:latin typeface="Aptos" panose="020B0004020202020204" pitchFamily="34" charset="0"/>
                <a:ea typeface="+mn-ea"/>
                <a:cs typeface="+mn-cs"/>
              </a:rPr>
            </a:br>
            <a:r>
              <a:rPr lang="en-GB" sz="1200" b="0" i="0" kern="1200" dirty="0">
                <a:solidFill>
                  <a:schemeClr val="tx1"/>
                </a:solidFill>
                <a:effectLst/>
                <a:latin typeface="Aptos" panose="020B0004020202020204" pitchFamily="34" charset="0"/>
                <a:ea typeface="+mn-ea"/>
                <a:cs typeface="+mn-cs"/>
              </a:rPr>
              <a:t>A recent economic outlook from the IMF also indicates an economic awakening in Germany in 2026, along with expectations that the economy of the Eurozone as a whole will grow by 1.3 percent. The consensus forecast for the Swedish economy of 3 percent stands out in a European context, largely driven by domestically </a:t>
            </a:r>
            <a:r>
              <a:rPr lang="en-GB" sz="1200" b="0" i="0" kern="1200" dirty="0" err="1">
                <a:solidFill>
                  <a:schemeClr val="tx1"/>
                </a:solidFill>
                <a:effectLst/>
                <a:latin typeface="Aptos" panose="020B0004020202020204" pitchFamily="34" charset="0"/>
                <a:ea typeface="+mn-ea"/>
                <a:cs typeface="+mn-cs"/>
              </a:rPr>
              <a:t>fueled</a:t>
            </a:r>
            <a:r>
              <a:rPr lang="en-GB" sz="1200" b="0" i="0" kern="1200" dirty="0">
                <a:solidFill>
                  <a:schemeClr val="tx1"/>
                </a:solidFill>
                <a:effectLst/>
                <a:latin typeface="Aptos" panose="020B0004020202020204" pitchFamily="34" charset="0"/>
                <a:ea typeface="+mn-ea"/>
                <a:cs typeface="+mn-cs"/>
              </a:rPr>
              <a:t> growth following substantial fiscal stimulus measures implemented this year.”</a:t>
            </a:r>
            <a:endParaRPr lang="sv-SE" sz="1200" b="0" i="0" kern="1200" dirty="0">
              <a:solidFill>
                <a:schemeClr val="tx1"/>
              </a:solidFill>
              <a:effectLst/>
              <a:latin typeface="Aptos" panose="020B0004020202020204" pitchFamily="34" charset="0"/>
              <a:ea typeface="+mn-ea"/>
              <a:cs typeface="+mn-cs"/>
            </a:endParaRPr>
          </a:p>
          <a:p>
            <a:r>
              <a:rPr lang="en-GB" sz="1200" b="0" i="0" kern="1200" dirty="0">
                <a:solidFill>
                  <a:schemeClr val="tx1"/>
                </a:solidFill>
                <a:effectLst/>
                <a:latin typeface="Aptos" panose="020B0004020202020204" pitchFamily="34" charset="0"/>
                <a:ea typeface="+mn-ea"/>
                <a:cs typeface="+mn-cs"/>
              </a:rPr>
              <a:t> </a:t>
            </a:r>
            <a:endParaRPr lang="sv-SE" sz="1200" b="0" i="0" kern="1200" dirty="0">
              <a:solidFill>
                <a:schemeClr val="tx1"/>
              </a:solidFill>
              <a:effectLst/>
              <a:latin typeface="Aptos" panose="020B0004020202020204" pitchFamily="34" charset="0"/>
              <a:ea typeface="+mn-ea"/>
              <a:cs typeface="+mn-cs"/>
            </a:endParaRPr>
          </a:p>
          <a:p>
            <a:r>
              <a:rPr lang="en-GB" sz="1200" b="0" i="0" kern="1200" dirty="0">
                <a:solidFill>
                  <a:schemeClr val="tx1"/>
                </a:solidFill>
                <a:effectLst/>
                <a:latin typeface="Aptos" panose="020B0004020202020204" pitchFamily="34" charset="0"/>
                <a:ea typeface="+mn-ea"/>
                <a:cs typeface="+mn-cs"/>
              </a:rPr>
              <a:t> </a:t>
            </a:r>
            <a:endParaRPr lang="sv-SE" sz="1200" b="0" i="0" kern="1200" dirty="0">
              <a:solidFill>
                <a:schemeClr val="tx1"/>
              </a:solidFill>
              <a:effectLst/>
              <a:latin typeface="Aptos" panose="020B0004020202020204" pitchFamily="34" charset="0"/>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A932BEBD-5297-4B7F-9CB5-B6553B641AEA}" type="slidenum">
              <a:rPr lang="sv-SE" smtClean="0"/>
              <a:pPr/>
              <a:t>4</a:t>
            </a:fld>
            <a:endParaRPr lang="sv-SE"/>
          </a:p>
        </p:txBody>
      </p:sp>
    </p:spTree>
    <p:extLst>
      <p:ext uri="{BB962C8B-B14F-4D97-AF65-F5344CB8AC3E}">
        <p14:creationId xmlns:p14="http://schemas.microsoft.com/office/powerpoint/2010/main" val="1701540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er grön">
    <p:spTree>
      <p:nvGrpSpPr>
        <p:cNvPr id="1" name=""/>
        <p:cNvGrpSpPr/>
        <p:nvPr/>
      </p:nvGrpSpPr>
      <p:grpSpPr>
        <a:xfrm>
          <a:off x="0" y="0"/>
          <a:ext cx="0" cy="0"/>
          <a:chOff x="0" y="0"/>
          <a:chExt cx="0" cy="0"/>
        </a:xfrm>
      </p:grpSpPr>
      <p:pic>
        <p:nvPicPr>
          <p:cNvPr id="6" name="Bildobjekt 1">
            <a:extLst>
              <a:ext uri="{FF2B5EF4-FFF2-40B4-BE49-F238E27FC236}">
                <a16:creationId xmlns:a16="http://schemas.microsoft.com/office/drawing/2014/main" id="{9D3EBE42-D791-C919-FB78-664FD2D3DDE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90" b="6190"/>
          <a:stretch/>
        </p:blipFill>
        <p:spPr>
          <a:xfrm>
            <a:off x="0" y="0"/>
            <a:ext cx="12192000" cy="6008914"/>
          </a:xfrm>
          <a:prstGeom prst="rect">
            <a:avLst/>
          </a:prstGeom>
        </p:spPr>
      </p:pic>
      <p:sp>
        <p:nvSpPr>
          <p:cNvPr id="7" name="Title 1">
            <a:extLst>
              <a:ext uri="{FF2B5EF4-FFF2-40B4-BE49-F238E27FC236}">
                <a16:creationId xmlns:a16="http://schemas.microsoft.com/office/drawing/2014/main" id="{4BF3A30C-49C5-879B-FA01-2B2572A57896}"/>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8" name="Subtitle 2">
            <a:extLst>
              <a:ext uri="{FF2B5EF4-FFF2-40B4-BE49-F238E27FC236}">
                <a16:creationId xmlns:a16="http://schemas.microsoft.com/office/drawing/2014/main" id="{53A673E9-651C-3732-8AE8-8AA4E07D2AEF}"/>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grpSp>
        <p:nvGrpSpPr>
          <p:cNvPr id="10" name="Grupp 10">
            <a:extLst>
              <a:ext uri="{FF2B5EF4-FFF2-40B4-BE49-F238E27FC236}">
                <a16:creationId xmlns:a16="http://schemas.microsoft.com/office/drawing/2014/main" id="{FFC34B38-4A6A-C479-5E16-ED2C414FFE90}"/>
              </a:ext>
            </a:extLst>
          </p:cNvPr>
          <p:cNvGrpSpPr/>
          <p:nvPr userDrawn="1"/>
        </p:nvGrpSpPr>
        <p:grpSpPr>
          <a:xfrm>
            <a:off x="0" y="6008914"/>
            <a:ext cx="12192000" cy="849086"/>
            <a:chOff x="0" y="6008914"/>
            <a:chExt cx="12192000" cy="849086"/>
          </a:xfrm>
        </p:grpSpPr>
        <p:sp>
          <p:nvSpPr>
            <p:cNvPr id="12" name="Rektangel 11">
              <a:extLst>
                <a:ext uri="{FF2B5EF4-FFF2-40B4-BE49-F238E27FC236}">
                  <a16:creationId xmlns:a16="http://schemas.microsoft.com/office/drawing/2014/main" id="{7D519ECD-0296-3F9B-3A52-DF4B0726F2B6}"/>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13" name="Bildobjekt 9" descr="Logotyp för ikem">
              <a:extLst>
                <a:ext uri="{FF2B5EF4-FFF2-40B4-BE49-F238E27FC236}">
                  <a16:creationId xmlns:a16="http://schemas.microsoft.com/office/drawing/2014/main" id="{426834BC-8E83-BC13-DA4B-E87750B218D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Tree>
    <p:extLst>
      <p:ext uri="{BB962C8B-B14F-4D97-AF65-F5344CB8AC3E}">
        <p14:creationId xmlns:p14="http://schemas.microsoft.com/office/powerpoint/2010/main" val="96755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sida mörkgrå">
    <p:bg>
      <p:bgRef idx="1002">
        <a:schemeClr val="bg1"/>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2E9184-4661-0294-C00B-DFE273DD7D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3" name="Title 1">
            <a:extLst>
              <a:ext uri="{FF2B5EF4-FFF2-40B4-BE49-F238E27FC236}">
                <a16:creationId xmlns:a16="http://schemas.microsoft.com/office/drawing/2014/main" id="{79CBBE58-1C02-5B2A-3BBE-21B6869C6789}"/>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12" name="Subtitle 2">
            <a:extLst>
              <a:ext uri="{FF2B5EF4-FFF2-40B4-BE49-F238E27FC236}">
                <a16:creationId xmlns:a16="http://schemas.microsoft.com/office/drawing/2014/main" id="{C8AA7CBE-E438-D4C4-1968-0E2D8A38C3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pic>
        <p:nvPicPr>
          <p:cNvPr id="11" name="Bildobjekt 9" descr="Logotyp för ikem">
            <a:extLst>
              <a:ext uri="{FF2B5EF4-FFF2-40B4-BE49-F238E27FC236}">
                <a16:creationId xmlns:a16="http://schemas.microsoft.com/office/drawing/2014/main" id="{B4F11652-73AC-E022-1CEF-952238DC340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Tree>
    <p:extLst>
      <p:ext uri="{BB962C8B-B14F-4D97-AF65-F5344CB8AC3E}">
        <p14:creationId xmlns:p14="http://schemas.microsoft.com/office/powerpoint/2010/main" val="24308709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ubrik och innehåll mörkgrå">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4EDA-CD2D-43E4-A92F-1FB3165D9E85}"/>
              </a:ext>
            </a:extLst>
          </p:cNvPr>
          <p:cNvSpPr>
            <a:spLocks noGrp="1"/>
          </p:cNvSpPr>
          <p:nvPr>
            <p:ph type="title"/>
          </p:nvPr>
        </p:nvSpPr>
        <p:spPr>
          <a:xfrm>
            <a:off x="719999" y="518400"/>
            <a:ext cx="10753200" cy="807643"/>
          </a:xfrm>
        </p:spPr>
        <p:txBody>
          <a:bodyPr/>
          <a:lstStyle/>
          <a:p>
            <a:r>
              <a:rPr lang="sv-SE"/>
              <a:t>Klicka här för att ändra mall för rubrikformat</a:t>
            </a:r>
          </a:p>
        </p:txBody>
      </p:sp>
      <p:sp>
        <p:nvSpPr>
          <p:cNvPr id="7" name="Content Placeholder 2">
            <a:extLst>
              <a:ext uri="{FF2B5EF4-FFF2-40B4-BE49-F238E27FC236}">
                <a16:creationId xmlns:a16="http://schemas.microsoft.com/office/drawing/2014/main" id="{B38C5C7C-B17B-B3EE-2DE2-46DB64F0CAF0}"/>
              </a:ext>
            </a:extLst>
          </p:cNvPr>
          <p:cNvSpPr>
            <a:spLocks noGrp="1"/>
          </p:cNvSpPr>
          <p:nvPr>
            <p:ph idx="1"/>
          </p:nvPr>
        </p:nvSpPr>
        <p:spPr>
          <a:xfrm>
            <a:off x="719999" y="1906587"/>
            <a:ext cx="10753200" cy="382850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9125733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ubrik + innehåll 2-spalt Mörkgrön">
    <p:bg>
      <p:bgRef idx="1002">
        <a:schemeClr val="bg1"/>
      </p:bgRef>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89D3CCF-EFC2-6B5E-17C8-788F6D8E7D46}"/>
              </a:ext>
            </a:extLst>
          </p:cNvPr>
          <p:cNvSpPr>
            <a:spLocks noGrp="1"/>
          </p:cNvSpPr>
          <p:nvPr>
            <p:ph type="title"/>
          </p:nvPr>
        </p:nvSpPr>
        <p:spPr>
          <a:xfrm>
            <a:off x="720000" y="518400"/>
            <a:ext cx="10754450" cy="807643"/>
          </a:xfrm>
        </p:spPr>
        <p:txBody>
          <a:bodyPr/>
          <a:lstStyle/>
          <a:p>
            <a:r>
              <a:rPr lang="sv-SE"/>
              <a:t>Klicka här för att ändra mall för rubrikformat</a:t>
            </a:r>
          </a:p>
        </p:txBody>
      </p:sp>
      <p:sp>
        <p:nvSpPr>
          <p:cNvPr id="2" name="Content Placeholder 2">
            <a:extLst>
              <a:ext uri="{FF2B5EF4-FFF2-40B4-BE49-F238E27FC236}">
                <a16:creationId xmlns:a16="http://schemas.microsoft.com/office/drawing/2014/main" id="{3D754140-C095-DF20-662B-EBFAE203B017}"/>
              </a:ext>
            </a:extLst>
          </p:cNvPr>
          <p:cNvSpPr>
            <a:spLocks noGrp="1"/>
          </p:cNvSpPr>
          <p:nvPr>
            <p:ph sz="half" idx="1"/>
          </p:nvPr>
        </p:nvSpPr>
        <p:spPr>
          <a:xfrm>
            <a:off x="720000"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Content Placeholder 3">
            <a:extLst>
              <a:ext uri="{FF2B5EF4-FFF2-40B4-BE49-F238E27FC236}">
                <a16:creationId xmlns:a16="http://schemas.microsoft.com/office/drawing/2014/main" id="{FB4A52C5-4E3C-0D0B-9D41-1B8907F95777}"/>
              </a:ext>
            </a:extLst>
          </p:cNvPr>
          <p:cNvSpPr>
            <a:spLocks noGrp="1"/>
          </p:cNvSpPr>
          <p:nvPr>
            <p:ph sz="half" idx="2"/>
          </p:nvPr>
        </p:nvSpPr>
        <p:spPr>
          <a:xfrm>
            <a:off x="6391204"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3799906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mörkgrå">
    <p:bg>
      <p:bgRef idx="1002">
        <a:schemeClr val="bg1"/>
      </p:bgRef>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C2267AE-95EC-2CFE-542A-BE340EB24799}"/>
              </a:ext>
            </a:extLst>
          </p:cNvPr>
          <p:cNvSpPr>
            <a:spLocks noGrp="1"/>
          </p:cNvSpPr>
          <p:nvPr>
            <p:ph type="pic" sz="quarter" idx="13"/>
          </p:nvPr>
        </p:nvSpPr>
        <p:spPr>
          <a:xfrm>
            <a:off x="8124000" y="0"/>
            <a:ext cx="4068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29B74831-5FB0-14FD-7CC5-51C650CC8C89}"/>
              </a:ext>
            </a:extLst>
          </p:cNvPr>
          <p:cNvSpPr>
            <a:spLocks noGrp="1"/>
          </p:cNvSpPr>
          <p:nvPr>
            <p:ph type="body" sz="quarter" idx="15"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7" name="Title Placeholder 1">
            <a:extLst>
              <a:ext uri="{FF2B5EF4-FFF2-40B4-BE49-F238E27FC236}">
                <a16:creationId xmlns:a16="http://schemas.microsoft.com/office/drawing/2014/main" id="{77437F76-EFA8-FA07-D917-60E518FB25BE}"/>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306735833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Två bilder mörkgrå">
    <p:bg>
      <p:bgRef idx="1002">
        <a:schemeClr val="bg1"/>
      </p:bgRef>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560583D-C1FC-53CE-6F65-3DD3F9A150B7}"/>
              </a:ext>
            </a:extLst>
          </p:cNvPr>
          <p:cNvSpPr>
            <a:spLocks noGrp="1"/>
          </p:cNvSpPr>
          <p:nvPr>
            <p:ph type="pic" sz="quarter" idx="15"/>
          </p:nvPr>
        </p:nvSpPr>
        <p:spPr>
          <a:xfrm>
            <a:off x="8124000" y="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5" name="Picture Placeholder 8">
            <a:extLst>
              <a:ext uri="{FF2B5EF4-FFF2-40B4-BE49-F238E27FC236}">
                <a16:creationId xmlns:a16="http://schemas.microsoft.com/office/drawing/2014/main" id="{102AC3A3-7289-33F2-19B9-4B6B9D49B416}"/>
              </a:ext>
            </a:extLst>
          </p:cNvPr>
          <p:cNvSpPr>
            <a:spLocks noGrp="1"/>
          </p:cNvSpPr>
          <p:nvPr>
            <p:ph type="pic" sz="quarter" idx="17"/>
          </p:nvPr>
        </p:nvSpPr>
        <p:spPr>
          <a:xfrm>
            <a:off x="8124000" y="300600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92AE2226-F7ED-6F38-1D8C-C2DB348FFDC4}"/>
              </a:ext>
            </a:extLst>
          </p:cNvPr>
          <p:cNvSpPr>
            <a:spLocks noGrp="1"/>
          </p:cNvSpPr>
          <p:nvPr>
            <p:ph type="body" sz="quarter" idx="18"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6" name="Title Placeholder 1">
            <a:extLst>
              <a:ext uri="{FF2B5EF4-FFF2-40B4-BE49-F238E27FC236}">
                <a16:creationId xmlns:a16="http://schemas.microsoft.com/office/drawing/2014/main" id="{3ADC0598-EB82-E071-6572-AB6651E24172}"/>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38344333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50% bild 50% mörkgrå">
    <p:bg>
      <p:bgRef idx="1002">
        <a:schemeClr val="bg1"/>
      </p:bgRef>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6095999" y="0"/>
            <a:ext cx="6095965"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B9619DDA-AA82-795E-4CDE-A2C2FDDB5F8C}"/>
              </a:ext>
            </a:extLst>
          </p:cNvPr>
          <p:cNvSpPr>
            <a:spLocks noGrp="1"/>
          </p:cNvSpPr>
          <p:nvPr>
            <p:ph type="body" sz="quarter" idx="15" hasCustomPrompt="1"/>
          </p:nvPr>
        </p:nvSpPr>
        <p:spPr>
          <a:xfrm>
            <a:off x="720000" y="1908000"/>
            <a:ext cx="49188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3" name="Title Placeholder 1">
            <a:extLst>
              <a:ext uri="{FF2B5EF4-FFF2-40B4-BE49-F238E27FC236}">
                <a16:creationId xmlns:a16="http://schemas.microsoft.com/office/drawing/2014/main" id="{669E9FE0-F58B-E9F9-A174-74811AC309C9}"/>
              </a:ext>
            </a:extLst>
          </p:cNvPr>
          <p:cNvSpPr>
            <a:spLocks noGrp="1"/>
          </p:cNvSpPr>
          <p:nvPr>
            <p:ph type="title"/>
          </p:nvPr>
        </p:nvSpPr>
        <p:spPr>
          <a:xfrm>
            <a:off x="720000" y="518400"/>
            <a:ext cx="49188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22515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rt text Bild mörkgrå">
    <p:bg>
      <p:bgRef idx="1002">
        <a:schemeClr val="bg1"/>
      </p:bgRef>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4055965" y="0"/>
            <a:ext cx="8136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4" name="Platshållare för text 2">
            <a:extLst>
              <a:ext uri="{FF2B5EF4-FFF2-40B4-BE49-F238E27FC236}">
                <a16:creationId xmlns:a16="http://schemas.microsoft.com/office/drawing/2014/main" id="{E392A63C-A253-E512-7BE8-A3E81ECC29F7}"/>
              </a:ext>
            </a:extLst>
          </p:cNvPr>
          <p:cNvSpPr>
            <a:spLocks noGrp="1"/>
          </p:cNvSpPr>
          <p:nvPr>
            <p:ph type="body" sz="quarter" idx="15" hasCustomPrompt="1"/>
          </p:nvPr>
        </p:nvSpPr>
        <p:spPr>
          <a:xfrm>
            <a:off x="720000" y="1908000"/>
            <a:ext cx="29503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E9FE334C-969D-3338-5B86-8DAA390E0B37}"/>
              </a:ext>
            </a:extLst>
          </p:cNvPr>
          <p:cNvSpPr>
            <a:spLocks noGrp="1"/>
          </p:cNvSpPr>
          <p:nvPr>
            <p:ph type="title"/>
          </p:nvPr>
        </p:nvSpPr>
        <p:spPr>
          <a:xfrm>
            <a:off x="720000" y="518400"/>
            <a:ext cx="29503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351584541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er Ljus">
    <p:bg>
      <p:bgRef idx="1001">
        <a:schemeClr val="bg2"/>
      </p:bgRef>
    </p:bg>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E31086F8-94E1-1D0D-9EAF-DA3EC310AA9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9" b="6169"/>
          <a:stretch/>
        </p:blipFill>
        <p:spPr>
          <a:xfrm>
            <a:off x="0" y="0"/>
            <a:ext cx="12192000" cy="6011863"/>
          </a:xfrm>
          <a:prstGeom prst="rect">
            <a:avLst/>
          </a:prstGeom>
        </p:spPr>
      </p:pic>
      <p:sp>
        <p:nvSpPr>
          <p:cNvPr id="5" name="Title 1">
            <a:extLst>
              <a:ext uri="{FF2B5EF4-FFF2-40B4-BE49-F238E27FC236}">
                <a16:creationId xmlns:a16="http://schemas.microsoft.com/office/drawing/2014/main" id="{9422AF5D-578B-F6BC-BABB-7D5E9431E87C}"/>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15" name="Subtitle 2">
            <a:extLst>
              <a:ext uri="{FF2B5EF4-FFF2-40B4-BE49-F238E27FC236}">
                <a16:creationId xmlns:a16="http://schemas.microsoft.com/office/drawing/2014/main" id="{F15C9B3E-74DC-EDA8-8672-E2816411F4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grpSp>
        <p:nvGrpSpPr>
          <p:cNvPr id="12" name="Grupp 10">
            <a:extLst>
              <a:ext uri="{FF2B5EF4-FFF2-40B4-BE49-F238E27FC236}">
                <a16:creationId xmlns:a16="http://schemas.microsoft.com/office/drawing/2014/main" id="{EAC942E8-5037-6612-1814-3D7EBA9C9E77}"/>
              </a:ext>
            </a:extLst>
          </p:cNvPr>
          <p:cNvGrpSpPr/>
          <p:nvPr userDrawn="1"/>
        </p:nvGrpSpPr>
        <p:grpSpPr>
          <a:xfrm>
            <a:off x="0" y="6008914"/>
            <a:ext cx="12192000" cy="849086"/>
            <a:chOff x="0" y="6008914"/>
            <a:chExt cx="12192000" cy="849086"/>
          </a:xfrm>
        </p:grpSpPr>
        <p:sp>
          <p:nvSpPr>
            <p:cNvPr id="13" name="Rektangel 8">
              <a:extLst>
                <a:ext uri="{FF2B5EF4-FFF2-40B4-BE49-F238E27FC236}">
                  <a16:creationId xmlns:a16="http://schemas.microsoft.com/office/drawing/2014/main" id="{9D6932B3-6850-3F3D-3D2A-CCFF9902281B}"/>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14" name="Bildobjekt 9" descr="Logotyp för ikem">
              <a:extLst>
                <a:ext uri="{FF2B5EF4-FFF2-40B4-BE49-F238E27FC236}">
                  <a16:creationId xmlns:a16="http://schemas.microsoft.com/office/drawing/2014/main" id="{26BA9BFE-C42B-3D8D-7D21-7506F918419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Tree>
    <p:extLst>
      <p:ext uri="{BB962C8B-B14F-4D97-AF65-F5344CB8AC3E}">
        <p14:creationId xmlns:p14="http://schemas.microsoft.com/office/powerpoint/2010/main" val="34265284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Ljus">
    <p:bg>
      <p:bgRef idx="1001">
        <a:schemeClr val="bg2"/>
      </p:bgRef>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2E9184-4661-0294-C00B-DFE273DD7D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3" name="Title 1">
            <a:extLst>
              <a:ext uri="{FF2B5EF4-FFF2-40B4-BE49-F238E27FC236}">
                <a16:creationId xmlns:a16="http://schemas.microsoft.com/office/drawing/2014/main" id="{79CBBE58-1C02-5B2A-3BBE-21B6869C6789}"/>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12" name="Subtitle 2">
            <a:extLst>
              <a:ext uri="{FF2B5EF4-FFF2-40B4-BE49-F238E27FC236}">
                <a16:creationId xmlns:a16="http://schemas.microsoft.com/office/drawing/2014/main" id="{C8AA7CBE-E438-D4C4-1968-0E2D8A38C3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pic>
        <p:nvPicPr>
          <p:cNvPr id="11" name="Bildobjekt 9" descr="Logotyp för ikem">
            <a:extLst>
              <a:ext uri="{FF2B5EF4-FFF2-40B4-BE49-F238E27FC236}">
                <a16:creationId xmlns:a16="http://schemas.microsoft.com/office/drawing/2014/main" id="{B4F11652-73AC-E022-1CEF-952238DC340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
        <p:nvSpPr>
          <p:cNvPr id="4" name="textruta 3">
            <a:extLst>
              <a:ext uri="{FF2B5EF4-FFF2-40B4-BE49-F238E27FC236}">
                <a16:creationId xmlns:a16="http://schemas.microsoft.com/office/drawing/2014/main" id="{7D7861A1-976C-A91D-F747-523D0A6A0F6E}"/>
              </a:ext>
            </a:extLst>
          </p:cNvPr>
          <p:cNvSpPr txBox="1"/>
          <p:nvPr userDrawn="1"/>
        </p:nvSpPr>
        <p:spPr>
          <a:xfrm>
            <a:off x="1185333" y="694267"/>
            <a:ext cx="0" cy="0"/>
          </a:xfrm>
          <a:prstGeom prst="rect">
            <a:avLst/>
          </a:prstGeom>
        </p:spPr>
        <p:txBody>
          <a:bodyPr vert="horz" wrap="none" lIns="0" tIns="0" rIns="0" bIns="0" rtlCol="0" anchor="t">
            <a:normAutofit fontScale="25000" lnSpcReduction="20000"/>
          </a:bodyPr>
          <a:lstStyle/>
          <a:p>
            <a:pPr algn="l">
              <a:lnSpc>
                <a:spcPct val="80000"/>
              </a:lnSpc>
            </a:pPr>
            <a:endParaRPr lang="sv-SE">
              <a:solidFill>
                <a:schemeClr val="bg1"/>
              </a:solidFill>
            </a:endParaRPr>
          </a:p>
        </p:txBody>
      </p:sp>
    </p:spTree>
    <p:extLst>
      <p:ext uri="{BB962C8B-B14F-4D97-AF65-F5344CB8AC3E}">
        <p14:creationId xmlns:p14="http://schemas.microsoft.com/office/powerpoint/2010/main" val="15595908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ljus">
    <p:bg>
      <p:bgRef idx="1001">
        <a:schemeClr val="bg2"/>
      </p:bgRef>
    </p:bg>
    <p:spTree>
      <p:nvGrpSpPr>
        <p:cNvPr id="1" name=""/>
        <p:cNvGrpSpPr/>
        <p:nvPr/>
      </p:nvGrpSpPr>
      <p:grpSpPr>
        <a:xfrm>
          <a:off x="0" y="0"/>
          <a:ext cx="0" cy="0"/>
          <a:chOff x="0" y="0"/>
          <a:chExt cx="0" cy="0"/>
        </a:xfrm>
      </p:grpSpPr>
      <p:sp>
        <p:nvSpPr>
          <p:cNvPr id="4" name="Platshållare för text 2">
            <a:extLst>
              <a:ext uri="{FF2B5EF4-FFF2-40B4-BE49-F238E27FC236}">
                <a16:creationId xmlns:a16="http://schemas.microsoft.com/office/drawing/2014/main" id="{D464F3CE-36A9-F4BE-C398-C73C19229688}"/>
              </a:ext>
            </a:extLst>
          </p:cNvPr>
          <p:cNvSpPr>
            <a:spLocks noGrp="1"/>
          </p:cNvSpPr>
          <p:nvPr>
            <p:ph type="body" sz="quarter" idx="15" hasCustomPrompt="1"/>
          </p:nvPr>
        </p:nvSpPr>
        <p:spPr>
          <a:xfrm>
            <a:off x="720000" y="1908001"/>
            <a:ext cx="10722700" cy="3756200"/>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66DE1F29-8434-CCBA-F11B-4D32BBCAD9EA}"/>
              </a:ext>
            </a:extLst>
          </p:cNvPr>
          <p:cNvSpPr>
            <a:spLocks noGrp="1"/>
          </p:cNvSpPr>
          <p:nvPr>
            <p:ph type="title"/>
          </p:nvPr>
        </p:nvSpPr>
        <p:spPr>
          <a:xfrm>
            <a:off x="720000" y="518400"/>
            <a:ext cx="107227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68146882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Slät Mörkgrö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768063-AFB7-AAED-5EE2-854629AAFB3C}"/>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8" name="Subtitle 2">
            <a:extLst>
              <a:ext uri="{FF2B5EF4-FFF2-40B4-BE49-F238E27FC236}">
                <a16:creationId xmlns:a16="http://schemas.microsoft.com/office/drawing/2014/main" id="{9D1E7C6D-CCC0-72D1-2CD8-B7D44BE8385F}"/>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spTree>
    <p:extLst>
      <p:ext uri="{BB962C8B-B14F-4D97-AF65-F5344CB8AC3E}">
        <p14:creationId xmlns:p14="http://schemas.microsoft.com/office/powerpoint/2010/main" val="4102337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ild ljus">
    <p:bg>
      <p:bgRef idx="1001">
        <a:schemeClr val="bg2"/>
      </p:bgRef>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C2267AE-95EC-2CFE-542A-BE340EB24799}"/>
              </a:ext>
            </a:extLst>
          </p:cNvPr>
          <p:cNvSpPr>
            <a:spLocks noGrp="1"/>
          </p:cNvSpPr>
          <p:nvPr>
            <p:ph type="pic" sz="quarter" idx="13"/>
          </p:nvPr>
        </p:nvSpPr>
        <p:spPr>
          <a:xfrm>
            <a:off x="8124000" y="0"/>
            <a:ext cx="4068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29B74831-5FB0-14FD-7CC5-51C650CC8C89}"/>
              </a:ext>
            </a:extLst>
          </p:cNvPr>
          <p:cNvSpPr>
            <a:spLocks noGrp="1"/>
          </p:cNvSpPr>
          <p:nvPr>
            <p:ph type="body" sz="quarter" idx="15"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7" name="Title Placeholder 1">
            <a:extLst>
              <a:ext uri="{FF2B5EF4-FFF2-40B4-BE49-F238E27FC236}">
                <a16:creationId xmlns:a16="http://schemas.microsoft.com/office/drawing/2014/main" id="{77437F76-EFA8-FA07-D917-60E518FB25BE}"/>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95877755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Två bilder ljus">
    <p:bg>
      <p:bgRef idx="1001">
        <a:schemeClr val="bg2"/>
      </p:bgRef>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560583D-C1FC-53CE-6F65-3DD3F9A150B7}"/>
              </a:ext>
            </a:extLst>
          </p:cNvPr>
          <p:cNvSpPr>
            <a:spLocks noGrp="1"/>
          </p:cNvSpPr>
          <p:nvPr>
            <p:ph type="pic" sz="quarter" idx="15"/>
          </p:nvPr>
        </p:nvSpPr>
        <p:spPr>
          <a:xfrm>
            <a:off x="8124000" y="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5" name="Picture Placeholder 8">
            <a:extLst>
              <a:ext uri="{FF2B5EF4-FFF2-40B4-BE49-F238E27FC236}">
                <a16:creationId xmlns:a16="http://schemas.microsoft.com/office/drawing/2014/main" id="{102AC3A3-7289-33F2-19B9-4B6B9D49B416}"/>
              </a:ext>
            </a:extLst>
          </p:cNvPr>
          <p:cNvSpPr>
            <a:spLocks noGrp="1"/>
          </p:cNvSpPr>
          <p:nvPr>
            <p:ph type="pic" sz="quarter" idx="17"/>
          </p:nvPr>
        </p:nvSpPr>
        <p:spPr>
          <a:xfrm>
            <a:off x="8124000" y="300600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92AE2226-F7ED-6F38-1D8C-C2DB348FFDC4}"/>
              </a:ext>
            </a:extLst>
          </p:cNvPr>
          <p:cNvSpPr>
            <a:spLocks noGrp="1"/>
          </p:cNvSpPr>
          <p:nvPr>
            <p:ph type="body" sz="quarter" idx="18"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6" name="Title Placeholder 1">
            <a:extLst>
              <a:ext uri="{FF2B5EF4-FFF2-40B4-BE49-F238E27FC236}">
                <a16:creationId xmlns:a16="http://schemas.microsoft.com/office/drawing/2014/main" id="{3ADC0598-EB82-E071-6572-AB6651E24172}"/>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27890478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50% bild 50% ljus">
    <p:bg>
      <p:bgRef idx="1001">
        <a:schemeClr val="bg2"/>
      </p:bgRef>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6095999" y="0"/>
            <a:ext cx="6095965"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B9619DDA-AA82-795E-4CDE-A2C2FDDB5F8C}"/>
              </a:ext>
            </a:extLst>
          </p:cNvPr>
          <p:cNvSpPr>
            <a:spLocks noGrp="1"/>
          </p:cNvSpPr>
          <p:nvPr>
            <p:ph type="body" sz="quarter" idx="15" hasCustomPrompt="1"/>
          </p:nvPr>
        </p:nvSpPr>
        <p:spPr>
          <a:xfrm>
            <a:off x="720000" y="1908000"/>
            <a:ext cx="49188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3" name="Title Placeholder 1">
            <a:extLst>
              <a:ext uri="{FF2B5EF4-FFF2-40B4-BE49-F238E27FC236}">
                <a16:creationId xmlns:a16="http://schemas.microsoft.com/office/drawing/2014/main" id="{669E9FE0-F58B-E9F9-A174-74811AC309C9}"/>
              </a:ext>
            </a:extLst>
          </p:cNvPr>
          <p:cNvSpPr>
            <a:spLocks noGrp="1"/>
          </p:cNvSpPr>
          <p:nvPr>
            <p:ph type="title"/>
          </p:nvPr>
        </p:nvSpPr>
        <p:spPr>
          <a:xfrm>
            <a:off x="720000" y="518400"/>
            <a:ext cx="49188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222592888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ort text Bild ljus">
    <p:bg>
      <p:bgRef idx="1001">
        <a:schemeClr val="bg2"/>
      </p:bgRef>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4055965" y="0"/>
            <a:ext cx="8136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4" name="Platshållare för text 2">
            <a:extLst>
              <a:ext uri="{FF2B5EF4-FFF2-40B4-BE49-F238E27FC236}">
                <a16:creationId xmlns:a16="http://schemas.microsoft.com/office/drawing/2014/main" id="{E392A63C-A253-E512-7BE8-A3E81ECC29F7}"/>
              </a:ext>
            </a:extLst>
          </p:cNvPr>
          <p:cNvSpPr>
            <a:spLocks noGrp="1"/>
          </p:cNvSpPr>
          <p:nvPr>
            <p:ph type="body" sz="quarter" idx="15" hasCustomPrompt="1"/>
          </p:nvPr>
        </p:nvSpPr>
        <p:spPr>
          <a:xfrm>
            <a:off x="720000" y="1908000"/>
            <a:ext cx="29503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E9FE334C-969D-3338-5B86-8DAA390E0B37}"/>
              </a:ext>
            </a:extLst>
          </p:cNvPr>
          <p:cNvSpPr>
            <a:spLocks noGrp="1"/>
          </p:cNvSpPr>
          <p:nvPr>
            <p:ph type="title"/>
          </p:nvPr>
        </p:nvSpPr>
        <p:spPr>
          <a:xfrm>
            <a:off x="720000" y="518400"/>
            <a:ext cx="29503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3703363798"/>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pitelsida grön">
    <p:bg>
      <p:bgPr>
        <a:solidFill>
          <a:schemeClr val="accent1"/>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22E9184-4661-0294-C00B-DFE273DD7DB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3" name="Title 1">
            <a:extLst>
              <a:ext uri="{FF2B5EF4-FFF2-40B4-BE49-F238E27FC236}">
                <a16:creationId xmlns:a16="http://schemas.microsoft.com/office/drawing/2014/main" id="{79CBBE58-1C02-5B2A-3BBE-21B6869C6789}"/>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bg1"/>
                </a:solidFill>
                <a:latin typeface="+mj-lt"/>
              </a:defRPr>
            </a:lvl1pPr>
          </a:lstStyle>
          <a:p>
            <a:r>
              <a:rPr lang="sv-SE"/>
              <a:t>Klicka här och ange rubrik</a:t>
            </a:r>
          </a:p>
        </p:txBody>
      </p:sp>
      <p:sp>
        <p:nvSpPr>
          <p:cNvPr id="12" name="Subtitle 2">
            <a:extLst>
              <a:ext uri="{FF2B5EF4-FFF2-40B4-BE49-F238E27FC236}">
                <a16:creationId xmlns:a16="http://schemas.microsoft.com/office/drawing/2014/main" id="{C8AA7CBE-E438-D4C4-1968-0E2D8A38C3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pic>
        <p:nvPicPr>
          <p:cNvPr id="11" name="Bildobjekt 9" descr="Logotyp för ikem">
            <a:extLst>
              <a:ext uri="{FF2B5EF4-FFF2-40B4-BE49-F238E27FC236}">
                <a16:creationId xmlns:a16="http://schemas.microsoft.com/office/drawing/2014/main" id="{B4F11652-73AC-E022-1CEF-952238DC340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Tree>
    <p:extLst>
      <p:ext uri="{BB962C8B-B14F-4D97-AF65-F5344CB8AC3E}">
        <p14:creationId xmlns:p14="http://schemas.microsoft.com/office/powerpoint/2010/main" val="40494930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grön hel">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F61B2-A49D-25E4-C413-FA058BECA223}"/>
              </a:ext>
            </a:extLst>
          </p:cNvPr>
          <p:cNvSpPr>
            <a:spLocks noGrp="1"/>
          </p:cNvSpPr>
          <p:nvPr>
            <p:ph type="title"/>
          </p:nvPr>
        </p:nvSpPr>
        <p:spPr>
          <a:xfrm>
            <a:off x="719999" y="518400"/>
            <a:ext cx="10753200" cy="807643"/>
          </a:xfrm>
        </p:spPr>
        <p:txBody>
          <a:bodyPr/>
          <a:lstStyle/>
          <a:p>
            <a:r>
              <a:rPr lang="sv-SE"/>
              <a:t>Klicka här för att ändra mall för rubrikformat</a:t>
            </a:r>
          </a:p>
        </p:txBody>
      </p:sp>
      <p:sp>
        <p:nvSpPr>
          <p:cNvPr id="3" name="Content Placeholder 2">
            <a:extLst>
              <a:ext uri="{FF2B5EF4-FFF2-40B4-BE49-F238E27FC236}">
                <a16:creationId xmlns:a16="http://schemas.microsoft.com/office/drawing/2014/main" id="{4863A2DE-BBB4-2A8B-5A4D-50BCCE4A4D58}"/>
              </a:ext>
            </a:extLst>
          </p:cNvPr>
          <p:cNvSpPr>
            <a:spLocks noGrp="1"/>
          </p:cNvSpPr>
          <p:nvPr>
            <p:ph idx="1"/>
          </p:nvPr>
        </p:nvSpPr>
        <p:spPr>
          <a:xfrm>
            <a:off x="719999" y="1906587"/>
            <a:ext cx="10753200" cy="382850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126850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Text 2-spalt grön hel">
    <p:bg>
      <p:bgPr>
        <a:solidFill>
          <a:schemeClr val="accent1"/>
        </a:solidFill>
        <a:effectLst/>
      </p:bgPr>
    </p:bg>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BC08AA71-68AE-35F4-2ACF-FA227AE2C531}"/>
              </a:ext>
            </a:extLst>
          </p:cNvPr>
          <p:cNvSpPr>
            <a:spLocks noGrp="1"/>
          </p:cNvSpPr>
          <p:nvPr>
            <p:ph type="title"/>
          </p:nvPr>
        </p:nvSpPr>
        <p:spPr>
          <a:xfrm>
            <a:off x="720000" y="518400"/>
            <a:ext cx="10754450" cy="807643"/>
          </a:xfrm>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2F377C73-99A0-ECF5-12EA-E2AB6080008F}"/>
              </a:ext>
            </a:extLst>
          </p:cNvPr>
          <p:cNvSpPr>
            <a:spLocks noGrp="1"/>
          </p:cNvSpPr>
          <p:nvPr>
            <p:ph sz="half" idx="1"/>
          </p:nvPr>
        </p:nvSpPr>
        <p:spPr>
          <a:xfrm>
            <a:off x="720000"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Content Placeholder 3">
            <a:extLst>
              <a:ext uri="{FF2B5EF4-FFF2-40B4-BE49-F238E27FC236}">
                <a16:creationId xmlns:a16="http://schemas.microsoft.com/office/drawing/2014/main" id="{AE8411AE-6098-0FAF-B698-BC76A26AF562}"/>
              </a:ext>
            </a:extLst>
          </p:cNvPr>
          <p:cNvSpPr>
            <a:spLocks noGrp="1"/>
          </p:cNvSpPr>
          <p:nvPr>
            <p:ph sz="half" idx="2"/>
          </p:nvPr>
        </p:nvSpPr>
        <p:spPr>
          <a:xfrm>
            <a:off x="6391204"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16598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ild grön">
    <p:bg>
      <p:bgPr>
        <a:solidFill>
          <a:schemeClr val="accent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C2267AE-95EC-2CFE-542A-BE340EB24799}"/>
              </a:ext>
            </a:extLst>
          </p:cNvPr>
          <p:cNvSpPr>
            <a:spLocks noGrp="1"/>
          </p:cNvSpPr>
          <p:nvPr>
            <p:ph type="pic" sz="quarter" idx="13"/>
          </p:nvPr>
        </p:nvSpPr>
        <p:spPr>
          <a:xfrm>
            <a:off x="8124000" y="0"/>
            <a:ext cx="4068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29B74831-5FB0-14FD-7CC5-51C650CC8C89}"/>
              </a:ext>
            </a:extLst>
          </p:cNvPr>
          <p:cNvSpPr>
            <a:spLocks noGrp="1"/>
          </p:cNvSpPr>
          <p:nvPr>
            <p:ph type="body" sz="quarter" idx="15"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7" name="Title Placeholder 1">
            <a:extLst>
              <a:ext uri="{FF2B5EF4-FFF2-40B4-BE49-F238E27FC236}">
                <a16:creationId xmlns:a16="http://schemas.microsoft.com/office/drawing/2014/main" id="{77437F76-EFA8-FA07-D917-60E518FB25BE}"/>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933116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vå bilder grön">
    <p:bg>
      <p:bgPr>
        <a:solidFill>
          <a:schemeClr val="accent1"/>
        </a:solidFill>
        <a:effectLst/>
      </p:bgPr>
    </p:bg>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560583D-C1FC-53CE-6F65-3DD3F9A150B7}"/>
              </a:ext>
            </a:extLst>
          </p:cNvPr>
          <p:cNvSpPr>
            <a:spLocks noGrp="1"/>
          </p:cNvSpPr>
          <p:nvPr>
            <p:ph type="pic" sz="quarter" idx="15"/>
          </p:nvPr>
        </p:nvSpPr>
        <p:spPr>
          <a:xfrm>
            <a:off x="8124000" y="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5" name="Picture Placeholder 8">
            <a:extLst>
              <a:ext uri="{FF2B5EF4-FFF2-40B4-BE49-F238E27FC236}">
                <a16:creationId xmlns:a16="http://schemas.microsoft.com/office/drawing/2014/main" id="{102AC3A3-7289-33F2-19B9-4B6B9D49B416}"/>
              </a:ext>
            </a:extLst>
          </p:cNvPr>
          <p:cNvSpPr>
            <a:spLocks noGrp="1"/>
          </p:cNvSpPr>
          <p:nvPr>
            <p:ph type="pic" sz="quarter" idx="17"/>
          </p:nvPr>
        </p:nvSpPr>
        <p:spPr>
          <a:xfrm>
            <a:off x="8124000" y="300600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92AE2226-F7ED-6F38-1D8C-C2DB348FFDC4}"/>
              </a:ext>
            </a:extLst>
          </p:cNvPr>
          <p:cNvSpPr>
            <a:spLocks noGrp="1"/>
          </p:cNvSpPr>
          <p:nvPr>
            <p:ph type="body" sz="quarter" idx="18"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6" name="Title Placeholder 1">
            <a:extLst>
              <a:ext uri="{FF2B5EF4-FFF2-40B4-BE49-F238E27FC236}">
                <a16:creationId xmlns:a16="http://schemas.microsoft.com/office/drawing/2014/main" id="{3ADC0598-EB82-E071-6572-AB6651E24172}"/>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083499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50% bild 50% grön">
    <p:bg>
      <p:bgPr>
        <a:solidFill>
          <a:schemeClr val="accent1"/>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6095999" y="0"/>
            <a:ext cx="6095965"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B9619DDA-AA82-795E-4CDE-A2C2FDDB5F8C}"/>
              </a:ext>
            </a:extLst>
          </p:cNvPr>
          <p:cNvSpPr>
            <a:spLocks noGrp="1"/>
          </p:cNvSpPr>
          <p:nvPr>
            <p:ph type="body" sz="quarter" idx="15" hasCustomPrompt="1"/>
          </p:nvPr>
        </p:nvSpPr>
        <p:spPr>
          <a:xfrm>
            <a:off x="720000" y="1908000"/>
            <a:ext cx="49188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3" name="Title Placeholder 1">
            <a:extLst>
              <a:ext uri="{FF2B5EF4-FFF2-40B4-BE49-F238E27FC236}">
                <a16:creationId xmlns:a16="http://schemas.microsoft.com/office/drawing/2014/main" id="{669E9FE0-F58B-E9F9-A174-74811AC309C9}"/>
              </a:ext>
            </a:extLst>
          </p:cNvPr>
          <p:cNvSpPr>
            <a:spLocks noGrp="1"/>
          </p:cNvSpPr>
          <p:nvPr>
            <p:ph type="title"/>
          </p:nvPr>
        </p:nvSpPr>
        <p:spPr>
          <a:xfrm>
            <a:off x="720000" y="518400"/>
            <a:ext cx="49188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425105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mörkgrö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4EDA-CD2D-43E4-A92F-1FB3165D9E85}"/>
              </a:ext>
            </a:extLst>
          </p:cNvPr>
          <p:cNvSpPr>
            <a:spLocks noGrp="1"/>
          </p:cNvSpPr>
          <p:nvPr>
            <p:ph type="title"/>
          </p:nvPr>
        </p:nvSpPr>
        <p:spPr>
          <a:xfrm>
            <a:off x="719999" y="518400"/>
            <a:ext cx="10753200" cy="807643"/>
          </a:xfrm>
        </p:spPr>
        <p:txBody>
          <a:bodyPr/>
          <a:lstStyle/>
          <a:p>
            <a:r>
              <a:rPr lang="sv-SE"/>
              <a:t>Klicka här för att ändra mall för rubrikformat</a:t>
            </a:r>
          </a:p>
        </p:txBody>
      </p:sp>
      <p:sp>
        <p:nvSpPr>
          <p:cNvPr id="7" name="Content Placeholder 2">
            <a:extLst>
              <a:ext uri="{FF2B5EF4-FFF2-40B4-BE49-F238E27FC236}">
                <a16:creationId xmlns:a16="http://schemas.microsoft.com/office/drawing/2014/main" id="{B38C5C7C-B17B-B3EE-2DE2-46DB64F0CAF0}"/>
              </a:ext>
            </a:extLst>
          </p:cNvPr>
          <p:cNvSpPr>
            <a:spLocks noGrp="1"/>
          </p:cNvSpPr>
          <p:nvPr>
            <p:ph idx="1"/>
          </p:nvPr>
        </p:nvSpPr>
        <p:spPr>
          <a:xfrm>
            <a:off x="719999" y="1906587"/>
            <a:ext cx="10753200" cy="3828503"/>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627421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ort text Bild grön">
    <p:bg>
      <p:bgPr>
        <a:solidFill>
          <a:schemeClr val="accent1"/>
        </a:solid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4055965" y="0"/>
            <a:ext cx="8136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4" name="Platshållare för text 2">
            <a:extLst>
              <a:ext uri="{FF2B5EF4-FFF2-40B4-BE49-F238E27FC236}">
                <a16:creationId xmlns:a16="http://schemas.microsoft.com/office/drawing/2014/main" id="{E392A63C-A253-E512-7BE8-A3E81ECC29F7}"/>
              </a:ext>
            </a:extLst>
          </p:cNvPr>
          <p:cNvSpPr>
            <a:spLocks noGrp="1"/>
          </p:cNvSpPr>
          <p:nvPr>
            <p:ph type="body" sz="quarter" idx="15" hasCustomPrompt="1"/>
          </p:nvPr>
        </p:nvSpPr>
        <p:spPr>
          <a:xfrm>
            <a:off x="720000" y="1908000"/>
            <a:ext cx="2950300" cy="4000499"/>
          </a:xfrm>
        </p:spPr>
        <p:txBody>
          <a:bodyPr anchor="t" anchorCtr="0"/>
          <a:lstStyle>
            <a:lvl1pPr>
              <a:defRPr sz="2000">
                <a:solidFill>
                  <a:schemeClr val="bg1"/>
                </a:solidFill>
                <a:latin typeface="+mn-lt"/>
              </a:defRPr>
            </a:lvl1pPr>
            <a:lvl2pPr>
              <a:defRPr sz="1800">
                <a:solidFill>
                  <a:schemeClr val="bg1"/>
                </a:solidFill>
                <a:latin typeface="+mn-lt"/>
              </a:defRPr>
            </a:lvl2pPr>
            <a:lvl3pPr>
              <a:defRPr sz="1600">
                <a:solidFill>
                  <a:schemeClr val="bg1"/>
                </a:solidFill>
                <a:latin typeface="+mn-lt"/>
              </a:defRPr>
            </a:lvl3pPr>
            <a:lvl4pPr>
              <a:defRPr sz="1400">
                <a:solidFill>
                  <a:schemeClr val="bg1"/>
                </a:solidFill>
                <a:latin typeface="+mn-lt"/>
              </a:defRPr>
            </a:lvl4pPr>
            <a:lvl5pPr>
              <a:defRPr sz="1200">
                <a:solidFill>
                  <a:schemeClr val="bg1"/>
                </a:solidFill>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E9FE334C-969D-3338-5B86-8DAA390E0B37}"/>
              </a:ext>
            </a:extLst>
          </p:cNvPr>
          <p:cNvSpPr>
            <a:spLocks noGrp="1"/>
          </p:cNvSpPr>
          <p:nvPr>
            <p:ph type="title"/>
          </p:nvPr>
        </p:nvSpPr>
        <p:spPr>
          <a:xfrm>
            <a:off x="720000" y="518400"/>
            <a:ext cx="2950300" cy="807643"/>
          </a:xfrm>
          <a:prstGeom prst="rect">
            <a:avLst/>
          </a:prstGeom>
        </p:spPr>
        <p:txBody>
          <a:bodyPr vert="horz" lIns="0" tIns="0" rIns="0" bIns="0" rtlCol="0" anchor="ctr">
            <a:noAutofit/>
          </a:bodyPr>
          <a:lstStyle>
            <a:lvl1pPr>
              <a:defRPr sz="3200">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298455395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pitelsida Egen bild">
    <p:spTree>
      <p:nvGrpSpPr>
        <p:cNvPr id="1" name=""/>
        <p:cNvGrpSpPr/>
        <p:nvPr/>
      </p:nvGrpSpPr>
      <p:grpSpPr>
        <a:xfrm>
          <a:off x="0" y="0"/>
          <a:ext cx="0" cy="0"/>
          <a:chOff x="0" y="0"/>
          <a:chExt cx="0" cy="0"/>
        </a:xfrm>
      </p:grpSpPr>
      <p:sp>
        <p:nvSpPr>
          <p:cNvPr id="11" name="Picture Placeholder 1">
            <a:extLst>
              <a:ext uri="{FF2B5EF4-FFF2-40B4-BE49-F238E27FC236}">
                <a16:creationId xmlns:a16="http://schemas.microsoft.com/office/drawing/2014/main" id="{9AF2C182-CA0E-45D2-A22A-3B962FCD3482}"/>
              </a:ext>
            </a:extLst>
          </p:cNvPr>
          <p:cNvSpPr>
            <a:spLocks noGrp="1"/>
          </p:cNvSpPr>
          <p:nvPr>
            <p:ph type="pic" sz="quarter" idx="13" hasCustomPrompt="1"/>
          </p:nvPr>
        </p:nvSpPr>
        <p:spPr>
          <a:xfrm>
            <a:off x="-1" y="0"/>
            <a:ext cx="12192000" cy="6012000"/>
          </a:xfrm>
          <a:custGeom>
            <a:avLst/>
            <a:gdLst>
              <a:gd name="connsiteX0" fmla="*/ 0 w 12192000"/>
              <a:gd name="connsiteY0" fmla="*/ 0 h 6240309"/>
              <a:gd name="connsiteX1" fmla="*/ 12192000 w 12192000"/>
              <a:gd name="connsiteY1" fmla="*/ 0 h 6240309"/>
              <a:gd name="connsiteX2" fmla="*/ 12192000 w 12192000"/>
              <a:gd name="connsiteY2" fmla="*/ 6240309 h 6240309"/>
              <a:gd name="connsiteX3" fmla="*/ 0 w 12192000"/>
              <a:gd name="connsiteY3" fmla="*/ 6240309 h 6240309"/>
            </a:gdLst>
            <a:ahLst/>
            <a:cxnLst>
              <a:cxn ang="0">
                <a:pos x="connsiteX0" y="connsiteY0"/>
              </a:cxn>
              <a:cxn ang="0">
                <a:pos x="connsiteX1" y="connsiteY1"/>
              </a:cxn>
              <a:cxn ang="0">
                <a:pos x="connsiteX2" y="connsiteY2"/>
              </a:cxn>
              <a:cxn ang="0">
                <a:pos x="connsiteX3" y="connsiteY3"/>
              </a:cxn>
            </a:cxnLst>
            <a:rect l="l" t="t" r="r" b="b"/>
            <a:pathLst>
              <a:path w="12192000" h="6240309">
                <a:moveTo>
                  <a:pt x="0" y="0"/>
                </a:moveTo>
                <a:lnTo>
                  <a:pt x="12192000" y="0"/>
                </a:lnTo>
                <a:lnTo>
                  <a:pt x="12192000" y="6240309"/>
                </a:lnTo>
                <a:lnTo>
                  <a:pt x="0" y="6240309"/>
                </a:lnTo>
                <a:close/>
              </a:path>
            </a:pathLst>
          </a:custGeom>
          <a:solidFill>
            <a:srgbClr val="E7E6E6"/>
          </a:solidFill>
        </p:spPr>
        <p:txBody>
          <a:bodyPr wrap="square">
            <a:noAutofit/>
          </a:bodyPr>
          <a:lstStyle>
            <a:lvl1pPr marL="0" indent="0">
              <a:buNone/>
              <a:defRPr/>
            </a:lvl1pPr>
          </a:lstStyle>
          <a:p>
            <a:r>
              <a:rPr lang="sv-SE"/>
              <a:t>”Infoga bild”-ikonen är dold av text. Välj via menyn: Infoga &gt; Bilder, så hamnar bilden rätt</a:t>
            </a:r>
          </a:p>
        </p:txBody>
      </p:sp>
      <p:sp>
        <p:nvSpPr>
          <p:cNvPr id="7" name="Title 1">
            <a:extLst>
              <a:ext uri="{FF2B5EF4-FFF2-40B4-BE49-F238E27FC236}">
                <a16:creationId xmlns:a16="http://schemas.microsoft.com/office/drawing/2014/main" id="{784360E8-32CB-7038-7D29-CB1821147CF8}"/>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bg1"/>
                </a:solidFill>
                <a:latin typeface="+mj-lt"/>
              </a:defRPr>
            </a:lvl1pPr>
          </a:lstStyle>
          <a:p>
            <a:r>
              <a:rPr lang="sv-SE"/>
              <a:t>Klicka här och ange rubrik</a:t>
            </a:r>
          </a:p>
        </p:txBody>
      </p:sp>
      <p:sp>
        <p:nvSpPr>
          <p:cNvPr id="9" name="Subtitle 2">
            <a:extLst>
              <a:ext uri="{FF2B5EF4-FFF2-40B4-BE49-F238E27FC236}">
                <a16:creationId xmlns:a16="http://schemas.microsoft.com/office/drawing/2014/main" id="{436D8495-692D-8AFB-EFC6-C4616C5EC211}"/>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spTree>
    <p:extLst>
      <p:ext uri="{BB962C8B-B14F-4D97-AF65-F5344CB8AC3E}">
        <p14:creationId xmlns:p14="http://schemas.microsoft.com/office/powerpoint/2010/main" val="43364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 grön+röd ruta Mörkgrön 1">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DEAB6B2-983F-4E34-3A7C-0A95FE63A53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8" name="Title 1">
            <a:extLst>
              <a:ext uri="{FF2B5EF4-FFF2-40B4-BE49-F238E27FC236}">
                <a16:creationId xmlns:a16="http://schemas.microsoft.com/office/drawing/2014/main" id="{5E97045D-2746-5DF4-7F67-77EAA3813E93}"/>
              </a:ext>
            </a:extLst>
          </p:cNvPr>
          <p:cNvSpPr>
            <a:spLocks noGrp="1"/>
          </p:cNvSpPr>
          <p:nvPr>
            <p:ph type="title"/>
          </p:nvPr>
        </p:nvSpPr>
        <p:spPr>
          <a:xfrm>
            <a:off x="720000" y="519113"/>
            <a:ext cx="10720800" cy="807643"/>
          </a:xfrm>
        </p:spPr>
        <p:txBody>
          <a:bodyPr>
            <a:noAutofit/>
          </a:bodyPr>
          <a:lstStyle>
            <a:lvl1pPr>
              <a:defRPr>
                <a:solidFill>
                  <a:schemeClr val="tx1"/>
                </a:solidFill>
              </a:defRPr>
            </a:lvl1pPr>
          </a:lstStyle>
          <a:p>
            <a:r>
              <a:rPr lang="sv-SE"/>
              <a:t>Klicka här för att ändra mall för rubrikformat</a:t>
            </a:r>
          </a:p>
        </p:txBody>
      </p:sp>
      <p:sp>
        <p:nvSpPr>
          <p:cNvPr id="19" name="Platshållare för text 2">
            <a:extLst>
              <a:ext uri="{FF2B5EF4-FFF2-40B4-BE49-F238E27FC236}">
                <a16:creationId xmlns:a16="http://schemas.microsoft.com/office/drawing/2014/main" id="{279752FA-A99E-3B43-3AEC-302C76B1C798}"/>
              </a:ext>
            </a:extLst>
          </p:cNvPr>
          <p:cNvSpPr>
            <a:spLocks noGrp="1"/>
          </p:cNvSpPr>
          <p:nvPr>
            <p:ph type="body" sz="quarter" idx="13"/>
          </p:nvPr>
        </p:nvSpPr>
        <p:spPr>
          <a:xfrm>
            <a:off x="787450" y="1760399"/>
            <a:ext cx="4946600" cy="3732351"/>
          </a:xfrm>
          <a:ln w="152400">
            <a:solidFill>
              <a:schemeClr val="accent3"/>
            </a:solidFill>
            <a:miter lim="800000"/>
          </a:ln>
        </p:spPr>
        <p:txBody>
          <a:bodyPr vert="horz" lIns="216000" tIns="216000" rIns="216000" bIns="180000" rtlCol="0" anchor="t" anchorCtr="0">
            <a:noAutofit/>
          </a:bodyPr>
          <a:lstStyle>
            <a:lvl1pPr>
              <a:spcBef>
                <a:spcPts val="400"/>
              </a:spcBef>
              <a:defRPr lang="sv-SE" sz="1800" smtClean="0"/>
            </a:lvl1pPr>
            <a:lvl2pPr>
              <a:spcBef>
                <a:spcPts val="400"/>
              </a:spcBef>
              <a:defRPr lang="sv-SE" sz="1600" smtClean="0">
                <a:latin typeface="+mn-lt"/>
              </a:defRPr>
            </a:lvl2pPr>
            <a:lvl3pPr>
              <a:spcBef>
                <a:spcPts val="400"/>
              </a:spcBef>
              <a:defRPr lang="sv-SE" sz="1400" smtClean="0">
                <a:latin typeface="+mn-lt"/>
              </a:defRPr>
            </a:lvl3pPr>
            <a:lvl4pPr>
              <a:spcBef>
                <a:spcPts val="400"/>
              </a:spcBef>
              <a:defRPr lang="sv-SE" sz="1200" smtClean="0">
                <a:latin typeface="+mn-lt"/>
              </a:defRPr>
            </a:lvl4pPr>
            <a:lvl5pPr>
              <a:spcBef>
                <a:spcPts val="400"/>
              </a:spcBef>
              <a:defRPr lang="sv-SE" sz="11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text 3">
            <a:extLst>
              <a:ext uri="{FF2B5EF4-FFF2-40B4-BE49-F238E27FC236}">
                <a16:creationId xmlns:a16="http://schemas.microsoft.com/office/drawing/2014/main" id="{D574E358-7E44-9D74-D8F7-C8D4D2369C96}"/>
              </a:ext>
            </a:extLst>
          </p:cNvPr>
          <p:cNvSpPr>
            <a:spLocks noGrp="1"/>
          </p:cNvSpPr>
          <p:nvPr>
            <p:ph type="body" sz="quarter" idx="14"/>
          </p:nvPr>
        </p:nvSpPr>
        <p:spPr>
          <a:xfrm>
            <a:off x="6418900" y="1760399"/>
            <a:ext cx="4946400" cy="3732351"/>
          </a:xfrm>
          <a:ln w="152400">
            <a:solidFill>
              <a:schemeClr val="accent4"/>
            </a:solidFill>
            <a:miter lim="800000"/>
          </a:ln>
        </p:spPr>
        <p:txBody>
          <a:bodyPr vert="horz" lIns="216000" tIns="216000" rIns="216000" bIns="180000" rtlCol="0" anchor="t" anchorCtr="0">
            <a:noAutofit/>
          </a:bodyPr>
          <a:lstStyle>
            <a:lvl1pPr>
              <a:spcBef>
                <a:spcPts val="400"/>
              </a:spcBef>
              <a:defRPr lang="sv-SE" sz="1800" smtClean="0"/>
            </a:lvl1pPr>
            <a:lvl2pPr>
              <a:spcBef>
                <a:spcPts val="400"/>
              </a:spcBef>
              <a:defRPr lang="sv-SE" sz="1600" smtClean="0">
                <a:latin typeface="+mn-lt"/>
              </a:defRPr>
            </a:lvl2pPr>
            <a:lvl3pPr>
              <a:spcBef>
                <a:spcPts val="400"/>
              </a:spcBef>
              <a:defRPr lang="sv-SE" sz="1400" smtClean="0">
                <a:latin typeface="+mn-lt"/>
              </a:defRPr>
            </a:lvl3pPr>
            <a:lvl4pPr>
              <a:spcBef>
                <a:spcPts val="400"/>
              </a:spcBef>
              <a:defRPr lang="sv-SE" sz="1200" smtClean="0">
                <a:latin typeface="+mn-lt"/>
              </a:defRPr>
            </a:lvl4pPr>
            <a:lvl5pPr>
              <a:spcBef>
                <a:spcPts val="400"/>
              </a:spcBef>
              <a:defRPr lang="sv-SE" sz="1100">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7" name="Bildobjekt 9" descr="Logotyp för ikem">
            <a:extLst>
              <a:ext uri="{FF2B5EF4-FFF2-40B4-BE49-F238E27FC236}">
                <a16:creationId xmlns:a16="http://schemas.microsoft.com/office/drawing/2014/main" id="{AD035318-EDDD-F3B2-E03A-F5506844FC2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Tree>
    <p:extLst>
      <p:ext uri="{BB962C8B-B14F-4D97-AF65-F5344CB8AC3E}">
        <p14:creationId xmlns:p14="http://schemas.microsoft.com/office/powerpoint/2010/main" val="13625474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1">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09486" y="1"/>
            <a:ext cx="10682513"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07805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2">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48645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3">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338553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4">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411413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5">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77444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6">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24626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 företagsbild 7">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76153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 innehåll 2-spalt Mörkgrön">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C89D3CCF-EFC2-6B5E-17C8-788F6D8E7D46}"/>
              </a:ext>
            </a:extLst>
          </p:cNvPr>
          <p:cNvSpPr>
            <a:spLocks noGrp="1"/>
          </p:cNvSpPr>
          <p:nvPr>
            <p:ph type="title"/>
          </p:nvPr>
        </p:nvSpPr>
        <p:spPr>
          <a:xfrm>
            <a:off x="720000" y="518400"/>
            <a:ext cx="10754450" cy="807643"/>
          </a:xfrm>
        </p:spPr>
        <p:txBody>
          <a:bodyPr/>
          <a:lstStyle/>
          <a:p>
            <a:r>
              <a:rPr lang="sv-SE"/>
              <a:t>Klicka här för att ändra mall för rubrikformat</a:t>
            </a:r>
          </a:p>
        </p:txBody>
      </p:sp>
      <p:sp>
        <p:nvSpPr>
          <p:cNvPr id="2" name="Content Placeholder 2">
            <a:extLst>
              <a:ext uri="{FF2B5EF4-FFF2-40B4-BE49-F238E27FC236}">
                <a16:creationId xmlns:a16="http://schemas.microsoft.com/office/drawing/2014/main" id="{3D754140-C095-DF20-662B-EBFAE203B017}"/>
              </a:ext>
            </a:extLst>
          </p:cNvPr>
          <p:cNvSpPr>
            <a:spLocks noGrp="1"/>
          </p:cNvSpPr>
          <p:nvPr>
            <p:ph sz="half" idx="1"/>
          </p:nvPr>
        </p:nvSpPr>
        <p:spPr>
          <a:xfrm>
            <a:off x="720000"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Content Placeholder 3">
            <a:extLst>
              <a:ext uri="{FF2B5EF4-FFF2-40B4-BE49-F238E27FC236}">
                <a16:creationId xmlns:a16="http://schemas.microsoft.com/office/drawing/2014/main" id="{FB4A52C5-4E3C-0D0B-9D41-1B8907F95777}"/>
              </a:ext>
            </a:extLst>
          </p:cNvPr>
          <p:cNvSpPr>
            <a:spLocks noGrp="1"/>
          </p:cNvSpPr>
          <p:nvPr>
            <p:ph sz="half" idx="2"/>
          </p:nvPr>
        </p:nvSpPr>
        <p:spPr>
          <a:xfrm>
            <a:off x="6391204" y="1906588"/>
            <a:ext cx="5080796" cy="3828502"/>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48661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Kapitelsida Molekyl hjälmbild 1">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27174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8_Kapitelsida Molekyl hjälmbild 1">
    <p:spTree>
      <p:nvGrpSpPr>
        <p:cNvPr id="1" name=""/>
        <p:cNvGrpSpPr/>
        <p:nvPr/>
      </p:nvGrpSpPr>
      <p:grpSpPr>
        <a:xfrm>
          <a:off x="0" y="0"/>
          <a:ext cx="0" cy="0"/>
          <a:chOff x="0" y="0"/>
          <a:chExt cx="0" cy="0"/>
        </a:xfrm>
      </p:grpSpPr>
      <p:pic>
        <p:nvPicPr>
          <p:cNvPr id="3" name="Bildobjekt 1">
            <a:extLst>
              <a:ext uri="{FF2B5EF4-FFF2-40B4-BE49-F238E27FC236}">
                <a16:creationId xmlns:a16="http://schemas.microsoft.com/office/drawing/2014/main" id="{A93FC54C-226A-1B55-93D8-C73A1EE99AC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8" b="6168"/>
          <a:stretch/>
        </p:blipFill>
        <p:spPr>
          <a:xfrm>
            <a:off x="0" y="0"/>
            <a:ext cx="12192000" cy="6012000"/>
          </a:xfrm>
          <a:prstGeom prst="rect">
            <a:avLst/>
          </a:prstGeom>
        </p:spPr>
      </p:pic>
      <p:pic>
        <p:nvPicPr>
          <p:cNvPr id="2" name="Bildobjekt 1">
            <a:extLst>
              <a:ext uri="{FF2B5EF4-FFF2-40B4-BE49-F238E27FC236}">
                <a16:creationId xmlns:a16="http://schemas.microsoft.com/office/drawing/2014/main" id="{62291A77-D1EB-50A8-EC0A-28D8D2871C1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09486" y="1"/>
            <a:ext cx="10682512" cy="6008913"/>
          </a:xfrm>
          <a:prstGeom prst="rect">
            <a:avLst/>
          </a:prstGeom>
          <a:noFill/>
        </p:spPr>
      </p:pic>
      <p:grpSp>
        <p:nvGrpSpPr>
          <p:cNvPr id="6" name="Grupp 10">
            <a:extLst>
              <a:ext uri="{FF2B5EF4-FFF2-40B4-BE49-F238E27FC236}">
                <a16:creationId xmlns:a16="http://schemas.microsoft.com/office/drawing/2014/main" id="{379D13DD-2787-B074-E9FE-7A2BFE8B1A3A}"/>
              </a:ext>
            </a:extLst>
          </p:cNvPr>
          <p:cNvGrpSpPr/>
          <p:nvPr userDrawn="1"/>
        </p:nvGrpSpPr>
        <p:grpSpPr>
          <a:xfrm>
            <a:off x="0" y="6008914"/>
            <a:ext cx="12192000" cy="849086"/>
            <a:chOff x="0" y="6008914"/>
            <a:chExt cx="12192000" cy="849086"/>
          </a:xfrm>
        </p:grpSpPr>
        <p:sp>
          <p:nvSpPr>
            <p:cNvPr id="7" name="Rektangel 6">
              <a:extLst>
                <a:ext uri="{FF2B5EF4-FFF2-40B4-BE49-F238E27FC236}">
                  <a16:creationId xmlns:a16="http://schemas.microsoft.com/office/drawing/2014/main" id="{5C7C446F-A3ED-AFFF-FE60-80A7D9EE08AF}"/>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8" name="Bildobjekt 9" descr="Logotyp för ikem">
              <a:extLst>
                <a:ext uri="{FF2B5EF4-FFF2-40B4-BE49-F238E27FC236}">
                  <a16:creationId xmlns:a16="http://schemas.microsoft.com/office/drawing/2014/main" id="{F93DC06C-F029-C584-8204-9EB0A58B0AFE}"/>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
        <p:nvSpPr>
          <p:cNvPr id="4" name="Subtitle 2">
            <a:extLst>
              <a:ext uri="{FF2B5EF4-FFF2-40B4-BE49-F238E27FC236}">
                <a16:creationId xmlns:a16="http://schemas.microsoft.com/office/drawing/2014/main" id="{7595A367-2EF2-FFE7-0C6E-B2826FFEEDE5}"/>
              </a:ext>
            </a:extLst>
          </p:cNvPr>
          <p:cNvSpPr>
            <a:spLocks noGrp="1"/>
          </p:cNvSpPr>
          <p:nvPr>
            <p:ph type="subTitle" idx="1" hasCustomPrompt="1"/>
          </p:nvPr>
        </p:nvSpPr>
        <p:spPr>
          <a:xfrm>
            <a:off x="939599" y="2703384"/>
            <a:ext cx="5743075" cy="1634002"/>
          </a:xfrm>
        </p:spPr>
        <p:txBody>
          <a:bodyPr tIns="0">
            <a:normAutofit/>
          </a:bodyPr>
          <a:lstStyle>
            <a:lvl1pPr marL="0" indent="0" algn="l">
              <a:lnSpc>
                <a:spcPct val="90000"/>
              </a:lnSpc>
              <a:spcBef>
                <a:spcPts val="0"/>
              </a:spcBef>
              <a:spcAft>
                <a:spcPts val="1000"/>
              </a:spcAft>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 radera rutan om den inte behövs</a:t>
            </a:r>
          </a:p>
        </p:txBody>
      </p:sp>
      <p:sp>
        <p:nvSpPr>
          <p:cNvPr id="12" name="Rubrik 11">
            <a:extLst>
              <a:ext uri="{FF2B5EF4-FFF2-40B4-BE49-F238E27FC236}">
                <a16:creationId xmlns:a16="http://schemas.microsoft.com/office/drawing/2014/main" id="{52B23855-CDD2-1775-C6D7-D9F52FA1B661}"/>
              </a:ext>
            </a:extLst>
          </p:cNvPr>
          <p:cNvSpPr>
            <a:spLocks noGrp="1"/>
          </p:cNvSpPr>
          <p:nvPr>
            <p:ph type="title"/>
          </p:nvPr>
        </p:nvSpPr>
        <p:spPr>
          <a:xfrm>
            <a:off x="939599" y="846000"/>
            <a:ext cx="6262047" cy="1765718"/>
          </a:xfrm>
        </p:spPr>
        <p:txBody>
          <a:bodyPr anchor="t" anchorCtr="0"/>
          <a:lstStyle>
            <a:lvl1pPr>
              <a:lnSpc>
                <a:spcPct val="80000"/>
              </a:lnSpc>
              <a:defRPr sz="6000" baseline="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34157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rt/Slut mörkgrön">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05CBDD6D-92A3-E5F0-5E95-B94E93BF9EA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pic>
        <p:nvPicPr>
          <p:cNvPr id="5" name="Graphic 3">
            <a:extLst>
              <a:ext uri="{FF2B5EF4-FFF2-40B4-BE49-F238E27FC236}">
                <a16:creationId xmlns:a16="http://schemas.microsoft.com/office/drawing/2014/main" id="{EE50BC59-74E7-CD2C-3DBA-744F09F66B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4270094" y="2552058"/>
            <a:ext cx="3651810" cy="1172168"/>
          </a:xfrm>
          <a:prstGeom prst="rect">
            <a:avLst/>
          </a:prstGeom>
        </p:spPr>
      </p:pic>
    </p:spTree>
    <p:extLst>
      <p:ext uri="{BB962C8B-B14F-4D97-AF65-F5344CB8AC3E}">
        <p14:creationId xmlns:p14="http://schemas.microsoft.com/office/powerpoint/2010/main" val="197895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tart/Slut mörkgrå">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5D1CC451-72D9-4F63-82D3-9AD4739EDF60}"/>
              </a:ext>
              <a:ext uri="{C183D7F6-B498-43B3-948B-1728B52AA6E4}">
                <adec:decorative xmlns:adec="http://schemas.microsoft.com/office/drawing/2017/decorative" val="1"/>
              </a:ext>
            </a:extLst>
          </p:cNvPr>
          <p:cNvSpPr/>
          <p:nvPr userDrawn="1"/>
        </p:nvSpPr>
        <p:spPr>
          <a:xfrm>
            <a:off x="-2" y="0"/>
            <a:ext cx="12192002" cy="6858000"/>
          </a:xfrm>
          <a:prstGeom prst="rect">
            <a:avLst/>
          </a:prstGeom>
          <a:solidFill>
            <a:srgbClr val="2E3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5" name="Picture 2">
            <a:extLst>
              <a:ext uri="{FF2B5EF4-FFF2-40B4-BE49-F238E27FC236}">
                <a16:creationId xmlns:a16="http://schemas.microsoft.com/office/drawing/2014/main" id="{3A4B0E75-DC48-9722-57C7-EF294E7D70F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pic>
        <p:nvPicPr>
          <p:cNvPr id="26" name="Graphic 3">
            <a:extLst>
              <a:ext uri="{FF2B5EF4-FFF2-40B4-BE49-F238E27FC236}">
                <a16:creationId xmlns:a16="http://schemas.microsoft.com/office/drawing/2014/main" id="{2925FA6D-79EC-4357-8DDD-82385E0731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4270094" y="2552058"/>
            <a:ext cx="3651810" cy="1172168"/>
          </a:xfrm>
          <a:prstGeom prst="rect">
            <a:avLst/>
          </a:prstGeom>
        </p:spPr>
      </p:pic>
    </p:spTree>
    <p:extLst>
      <p:ext uri="{BB962C8B-B14F-4D97-AF65-F5344CB8AC3E}">
        <p14:creationId xmlns:p14="http://schemas.microsoft.com/office/powerpoint/2010/main" val="20863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tart/Slut Ljus">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5D1CC451-72D9-4F63-82D3-9AD4739EDF60}"/>
              </a:ext>
              <a:ext uri="{C183D7F6-B498-43B3-948B-1728B52AA6E4}">
                <adec:decorative xmlns:adec="http://schemas.microsoft.com/office/drawing/2017/decorative" val="1"/>
              </a:ext>
            </a:extLst>
          </p:cNvPr>
          <p:cNvSpPr/>
          <p:nvPr userDrawn="1"/>
        </p:nvSpPr>
        <p:spPr>
          <a:xfrm>
            <a:off x="-2" y="0"/>
            <a:ext cx="12192002" cy="6858000"/>
          </a:xfrm>
          <a:prstGeom prst="rect">
            <a:avLst/>
          </a:prstGeom>
          <a:solidFill>
            <a:srgbClr val="DBF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14" name="Bildobjekt 2">
            <a:extLst>
              <a:ext uri="{FF2B5EF4-FFF2-40B4-BE49-F238E27FC236}">
                <a16:creationId xmlns:a16="http://schemas.microsoft.com/office/drawing/2014/main" id="{4580721D-022D-7EA2-4DB1-FE0E286DF5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12886" b="74706"/>
          <a:stretch>
            <a:fillRect/>
          </a:stretch>
        </p:blipFill>
        <p:spPr>
          <a:xfrm>
            <a:off x="1" y="6007101"/>
            <a:ext cx="12192000" cy="850900"/>
          </a:xfrm>
          <a:prstGeom prst="rect">
            <a:avLst/>
          </a:prstGeom>
        </p:spPr>
      </p:pic>
      <p:pic>
        <p:nvPicPr>
          <p:cNvPr id="26" name="Graphic 3">
            <a:extLst>
              <a:ext uri="{FF2B5EF4-FFF2-40B4-BE49-F238E27FC236}">
                <a16:creationId xmlns:a16="http://schemas.microsoft.com/office/drawing/2014/main" id="{2925FA6D-79EC-4357-8DDD-82385E0731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a:fillRect/>
          </a:stretch>
        </p:blipFill>
        <p:spPr>
          <a:xfrm>
            <a:off x="4270094" y="2500595"/>
            <a:ext cx="3651810" cy="1172165"/>
          </a:xfrm>
          <a:prstGeom prst="rect">
            <a:avLst/>
          </a:prstGeom>
        </p:spPr>
      </p:pic>
    </p:spTree>
    <p:extLst>
      <p:ext uri="{BB962C8B-B14F-4D97-AF65-F5344CB8AC3E}">
        <p14:creationId xmlns:p14="http://schemas.microsoft.com/office/powerpoint/2010/main" val="406151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ild mörkgrön">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7C2267AE-95EC-2CFE-542A-BE340EB24799}"/>
              </a:ext>
            </a:extLst>
          </p:cNvPr>
          <p:cNvSpPr>
            <a:spLocks noGrp="1"/>
          </p:cNvSpPr>
          <p:nvPr>
            <p:ph type="pic" sz="quarter" idx="13"/>
          </p:nvPr>
        </p:nvSpPr>
        <p:spPr>
          <a:xfrm>
            <a:off x="8124000" y="0"/>
            <a:ext cx="4068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29B74831-5FB0-14FD-7CC5-51C650CC8C89}"/>
              </a:ext>
            </a:extLst>
          </p:cNvPr>
          <p:cNvSpPr>
            <a:spLocks noGrp="1"/>
          </p:cNvSpPr>
          <p:nvPr>
            <p:ph type="body" sz="quarter" idx="15"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7" name="Title Placeholder 1">
            <a:extLst>
              <a:ext uri="{FF2B5EF4-FFF2-40B4-BE49-F238E27FC236}">
                <a16:creationId xmlns:a16="http://schemas.microsoft.com/office/drawing/2014/main" id="{77437F76-EFA8-FA07-D917-60E518FB25BE}"/>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63975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Två bilder mörkgrön">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3560583D-C1FC-53CE-6F65-3DD3F9A150B7}"/>
              </a:ext>
            </a:extLst>
          </p:cNvPr>
          <p:cNvSpPr>
            <a:spLocks noGrp="1"/>
          </p:cNvSpPr>
          <p:nvPr>
            <p:ph type="pic" sz="quarter" idx="15"/>
          </p:nvPr>
        </p:nvSpPr>
        <p:spPr>
          <a:xfrm>
            <a:off x="8124000" y="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5" name="Picture Placeholder 8">
            <a:extLst>
              <a:ext uri="{FF2B5EF4-FFF2-40B4-BE49-F238E27FC236}">
                <a16:creationId xmlns:a16="http://schemas.microsoft.com/office/drawing/2014/main" id="{102AC3A3-7289-33F2-19B9-4B6B9D49B416}"/>
              </a:ext>
            </a:extLst>
          </p:cNvPr>
          <p:cNvSpPr>
            <a:spLocks noGrp="1"/>
          </p:cNvSpPr>
          <p:nvPr>
            <p:ph type="pic" sz="quarter" idx="17"/>
          </p:nvPr>
        </p:nvSpPr>
        <p:spPr>
          <a:xfrm>
            <a:off x="8124000" y="3006000"/>
            <a:ext cx="4068000" cy="3006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92AE2226-F7ED-6F38-1D8C-C2DB348FFDC4}"/>
              </a:ext>
            </a:extLst>
          </p:cNvPr>
          <p:cNvSpPr>
            <a:spLocks noGrp="1"/>
          </p:cNvSpPr>
          <p:nvPr>
            <p:ph type="body" sz="quarter" idx="18" hasCustomPrompt="1"/>
          </p:nvPr>
        </p:nvSpPr>
        <p:spPr>
          <a:xfrm>
            <a:off x="720000" y="1908000"/>
            <a:ext cx="7020000" cy="4000499"/>
          </a:xfrm>
        </p:spPr>
        <p:txBody>
          <a:bodyPr anchor="t" anchorCtr="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6" name="Title Placeholder 1">
            <a:extLst>
              <a:ext uri="{FF2B5EF4-FFF2-40B4-BE49-F238E27FC236}">
                <a16:creationId xmlns:a16="http://schemas.microsoft.com/office/drawing/2014/main" id="{3ADC0598-EB82-E071-6572-AB6651E24172}"/>
              </a:ext>
            </a:extLst>
          </p:cNvPr>
          <p:cNvSpPr>
            <a:spLocks noGrp="1"/>
          </p:cNvSpPr>
          <p:nvPr>
            <p:ph type="title"/>
          </p:nvPr>
        </p:nvSpPr>
        <p:spPr>
          <a:xfrm>
            <a:off x="720000" y="518400"/>
            <a:ext cx="7020000" cy="807643"/>
          </a:xfrm>
          <a:prstGeom prst="rect">
            <a:avLst/>
          </a:prstGeom>
        </p:spPr>
        <p:txBody>
          <a:bodyPr vert="horz" lIns="0" tIns="0" rIns="0" bIns="0" rtlCol="0" anchor="ctr">
            <a:noAutofit/>
          </a:bodyPr>
          <a:lstStyle/>
          <a:p>
            <a:r>
              <a:rPr lang="sv-SE"/>
              <a:t>Klicka här för att ändra mall för rubrikformat</a:t>
            </a:r>
          </a:p>
        </p:txBody>
      </p:sp>
    </p:spTree>
    <p:extLst>
      <p:ext uri="{BB962C8B-B14F-4D97-AF65-F5344CB8AC3E}">
        <p14:creationId xmlns:p14="http://schemas.microsoft.com/office/powerpoint/2010/main" val="2291573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50% bild 50% mörkgrö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6095999" y="0"/>
            <a:ext cx="6095965"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2" name="Platshållare för text 2">
            <a:extLst>
              <a:ext uri="{FF2B5EF4-FFF2-40B4-BE49-F238E27FC236}">
                <a16:creationId xmlns:a16="http://schemas.microsoft.com/office/drawing/2014/main" id="{B9619DDA-AA82-795E-4CDE-A2C2FDDB5F8C}"/>
              </a:ext>
            </a:extLst>
          </p:cNvPr>
          <p:cNvSpPr>
            <a:spLocks noGrp="1"/>
          </p:cNvSpPr>
          <p:nvPr>
            <p:ph type="body" sz="quarter" idx="15" hasCustomPrompt="1"/>
          </p:nvPr>
        </p:nvSpPr>
        <p:spPr>
          <a:xfrm>
            <a:off x="720000" y="1908000"/>
            <a:ext cx="49188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3" name="Title Placeholder 1">
            <a:extLst>
              <a:ext uri="{FF2B5EF4-FFF2-40B4-BE49-F238E27FC236}">
                <a16:creationId xmlns:a16="http://schemas.microsoft.com/office/drawing/2014/main" id="{669E9FE0-F58B-E9F9-A174-74811AC309C9}"/>
              </a:ext>
            </a:extLst>
          </p:cNvPr>
          <p:cNvSpPr>
            <a:spLocks noGrp="1"/>
          </p:cNvSpPr>
          <p:nvPr>
            <p:ph type="title"/>
          </p:nvPr>
        </p:nvSpPr>
        <p:spPr>
          <a:xfrm>
            <a:off x="720000" y="518400"/>
            <a:ext cx="49188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3900070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rt text Bild mörkgrö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07CBC973-FBDA-897D-4401-A820AB8932F8}"/>
              </a:ext>
            </a:extLst>
          </p:cNvPr>
          <p:cNvSpPr>
            <a:spLocks noGrp="1"/>
          </p:cNvSpPr>
          <p:nvPr>
            <p:ph type="pic" sz="quarter" idx="13"/>
          </p:nvPr>
        </p:nvSpPr>
        <p:spPr>
          <a:xfrm>
            <a:off x="4055965" y="0"/>
            <a:ext cx="8136000" cy="6012000"/>
          </a:xfrm>
          <a:solidFill>
            <a:srgbClr val="E7E6E6"/>
          </a:solidFill>
        </p:spPr>
        <p:txBody>
          <a:bodyPr/>
          <a:lstStyle>
            <a:lvl1pPr marL="0" indent="0" algn="ctr">
              <a:buNone/>
              <a:defRPr sz="1800">
                <a:solidFill>
                  <a:schemeClr val="bg1"/>
                </a:solidFill>
              </a:defRPr>
            </a:lvl1pPr>
          </a:lstStyle>
          <a:p>
            <a:r>
              <a:rPr lang="sv-SE"/>
              <a:t>Klicka på ikonen för att lägga till en bild</a:t>
            </a:r>
          </a:p>
        </p:txBody>
      </p:sp>
      <p:sp>
        <p:nvSpPr>
          <p:cNvPr id="4" name="Platshållare för text 2">
            <a:extLst>
              <a:ext uri="{FF2B5EF4-FFF2-40B4-BE49-F238E27FC236}">
                <a16:creationId xmlns:a16="http://schemas.microsoft.com/office/drawing/2014/main" id="{E392A63C-A253-E512-7BE8-A3E81ECC29F7}"/>
              </a:ext>
            </a:extLst>
          </p:cNvPr>
          <p:cNvSpPr>
            <a:spLocks noGrp="1"/>
          </p:cNvSpPr>
          <p:nvPr>
            <p:ph type="body" sz="quarter" idx="15" hasCustomPrompt="1"/>
          </p:nvPr>
        </p:nvSpPr>
        <p:spPr>
          <a:xfrm>
            <a:off x="720000" y="1908000"/>
            <a:ext cx="2950300" cy="4000499"/>
          </a:xfrm>
        </p:spPr>
        <p:txBody>
          <a:bodyPr anchor="t" anchorCtr="0"/>
          <a:lstStyle>
            <a:lvl1pPr>
              <a:defRPr sz="2000">
                <a:latin typeface="+mn-lt"/>
              </a:defRPr>
            </a:lvl1pPr>
            <a:lvl2pPr>
              <a:defRPr sz="1800">
                <a:latin typeface="+mn-lt"/>
              </a:defRPr>
            </a:lvl2pPr>
            <a:lvl3pPr>
              <a:defRPr sz="1600">
                <a:latin typeface="+mn-lt"/>
              </a:defRPr>
            </a:lvl3pPr>
            <a:lvl4pPr>
              <a:defRPr sz="1400">
                <a:latin typeface="+mn-lt"/>
              </a:defRPr>
            </a:lvl4pPr>
            <a:lvl5pPr>
              <a:defRPr sz="1200">
                <a:latin typeface="+mn-lt"/>
              </a:defRPr>
            </a:lvl5pPr>
          </a:lstStyle>
          <a:p>
            <a:pPr lvl="0"/>
            <a:r>
              <a:rPr lang="sv-SE"/>
              <a:t>Skriv text här (punkten kan tas bort)</a:t>
            </a:r>
          </a:p>
          <a:p>
            <a:pPr lvl="1"/>
            <a:r>
              <a:rPr lang="sv-SE"/>
              <a:t>Nivå två</a:t>
            </a:r>
          </a:p>
          <a:p>
            <a:pPr lvl="2"/>
            <a:r>
              <a:rPr lang="sv-SE"/>
              <a:t>Nivå tre</a:t>
            </a:r>
          </a:p>
          <a:p>
            <a:pPr lvl="3"/>
            <a:r>
              <a:rPr lang="sv-SE"/>
              <a:t>Nivå fyra</a:t>
            </a:r>
          </a:p>
          <a:p>
            <a:pPr lvl="4"/>
            <a:r>
              <a:rPr lang="sv-SE"/>
              <a:t>Nivå fem</a:t>
            </a:r>
          </a:p>
        </p:txBody>
      </p:sp>
      <p:sp>
        <p:nvSpPr>
          <p:cNvPr id="5" name="Title Placeholder 1">
            <a:extLst>
              <a:ext uri="{FF2B5EF4-FFF2-40B4-BE49-F238E27FC236}">
                <a16:creationId xmlns:a16="http://schemas.microsoft.com/office/drawing/2014/main" id="{E9FE334C-969D-3338-5B86-8DAA390E0B37}"/>
              </a:ext>
            </a:extLst>
          </p:cNvPr>
          <p:cNvSpPr>
            <a:spLocks noGrp="1"/>
          </p:cNvSpPr>
          <p:nvPr>
            <p:ph type="title"/>
          </p:nvPr>
        </p:nvSpPr>
        <p:spPr>
          <a:xfrm>
            <a:off x="720000" y="518400"/>
            <a:ext cx="2950300" cy="807643"/>
          </a:xfrm>
          <a:prstGeom prst="rect">
            <a:avLst/>
          </a:prstGeom>
        </p:spPr>
        <p:txBody>
          <a:bodyPr vert="horz" lIns="0" tIns="0" rIns="0" bIns="0" rtlCol="0" anchor="ctr">
            <a:noAutofit/>
          </a:bodyPr>
          <a:lstStyle>
            <a:lvl1pPr>
              <a:defRPr sz="3200"/>
            </a:lvl1pPr>
          </a:lstStyle>
          <a:p>
            <a:r>
              <a:rPr lang="sv-SE"/>
              <a:t>Klicka här för att ändra mall för rubrikformat</a:t>
            </a:r>
          </a:p>
        </p:txBody>
      </p:sp>
    </p:spTree>
    <p:extLst>
      <p:ext uri="{BB962C8B-B14F-4D97-AF65-F5344CB8AC3E}">
        <p14:creationId xmlns:p14="http://schemas.microsoft.com/office/powerpoint/2010/main" val="206733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sida Molekyler Mörkgrå">
    <p:spTree>
      <p:nvGrpSpPr>
        <p:cNvPr id="1" name=""/>
        <p:cNvGrpSpPr/>
        <p:nvPr/>
      </p:nvGrpSpPr>
      <p:grpSpPr>
        <a:xfrm>
          <a:off x="0" y="0"/>
          <a:ext cx="0" cy="0"/>
          <a:chOff x="0" y="0"/>
          <a:chExt cx="0" cy="0"/>
        </a:xfrm>
      </p:grpSpPr>
      <p:pic>
        <p:nvPicPr>
          <p:cNvPr id="6" name="Bildobjekt 1">
            <a:extLst>
              <a:ext uri="{FF2B5EF4-FFF2-40B4-BE49-F238E27FC236}">
                <a16:creationId xmlns:a16="http://schemas.microsoft.com/office/drawing/2014/main" id="{F87B1BB1-5C34-6782-8627-C3045403C2E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t="6169" b="6169"/>
          <a:stretch/>
        </p:blipFill>
        <p:spPr>
          <a:xfrm>
            <a:off x="0" y="0"/>
            <a:ext cx="12192000" cy="6011863"/>
          </a:xfrm>
          <a:prstGeom prst="rect">
            <a:avLst/>
          </a:prstGeom>
        </p:spPr>
      </p:pic>
      <p:sp>
        <p:nvSpPr>
          <p:cNvPr id="3" name="Title 1">
            <a:extLst>
              <a:ext uri="{FF2B5EF4-FFF2-40B4-BE49-F238E27FC236}">
                <a16:creationId xmlns:a16="http://schemas.microsoft.com/office/drawing/2014/main" id="{79CBBE58-1C02-5B2A-3BBE-21B6869C6789}"/>
              </a:ext>
            </a:extLst>
          </p:cNvPr>
          <p:cNvSpPr>
            <a:spLocks noGrp="1"/>
          </p:cNvSpPr>
          <p:nvPr>
            <p:ph type="ctrTitle" hasCustomPrompt="1"/>
          </p:nvPr>
        </p:nvSpPr>
        <p:spPr>
          <a:xfrm>
            <a:off x="1524000" y="1050684"/>
            <a:ext cx="9144000" cy="2303212"/>
          </a:xfrm>
          <a:prstGeom prst="rect">
            <a:avLst/>
          </a:prstGeom>
        </p:spPr>
        <p:txBody>
          <a:bodyPr bIns="0" anchor="b">
            <a:normAutofit/>
          </a:bodyPr>
          <a:lstStyle>
            <a:lvl1pPr algn="ctr">
              <a:defRPr sz="6000" b="1" i="0">
                <a:solidFill>
                  <a:schemeClr val="tx1"/>
                </a:solidFill>
                <a:latin typeface="+mj-lt"/>
              </a:defRPr>
            </a:lvl1pPr>
          </a:lstStyle>
          <a:p>
            <a:r>
              <a:rPr lang="sv-SE"/>
              <a:t>Klicka här och ange rubrik</a:t>
            </a:r>
          </a:p>
        </p:txBody>
      </p:sp>
      <p:sp>
        <p:nvSpPr>
          <p:cNvPr id="12" name="Subtitle 2">
            <a:extLst>
              <a:ext uri="{FF2B5EF4-FFF2-40B4-BE49-F238E27FC236}">
                <a16:creationId xmlns:a16="http://schemas.microsoft.com/office/drawing/2014/main" id="{C8AA7CBE-E438-D4C4-1968-0E2D8A38C3FC}"/>
              </a:ext>
            </a:extLst>
          </p:cNvPr>
          <p:cNvSpPr>
            <a:spLocks noGrp="1"/>
          </p:cNvSpPr>
          <p:nvPr>
            <p:ph type="subTitle" idx="1" hasCustomPrompt="1"/>
          </p:nvPr>
        </p:nvSpPr>
        <p:spPr>
          <a:xfrm>
            <a:off x="1524000" y="3605752"/>
            <a:ext cx="9144000" cy="1655761"/>
          </a:xfrm>
        </p:spPr>
        <p:txBody>
          <a:bodyPr tIns="0">
            <a:normAutofit/>
          </a:bodyPr>
          <a:lstStyle>
            <a:lvl1pPr marL="0" indent="0" algn="ctr">
              <a:spcBef>
                <a:spcPts val="0"/>
              </a:spcBef>
              <a:buNone/>
              <a:defRPr sz="32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och ange underrubrik eller</a:t>
            </a:r>
            <a:br>
              <a:rPr lang="sv-SE"/>
            </a:br>
            <a:r>
              <a:rPr lang="sv-SE"/>
              <a:t>radera rutan om den inte behövs</a:t>
            </a:r>
          </a:p>
        </p:txBody>
      </p:sp>
      <p:grpSp>
        <p:nvGrpSpPr>
          <p:cNvPr id="7" name="Grupp 10">
            <a:extLst>
              <a:ext uri="{FF2B5EF4-FFF2-40B4-BE49-F238E27FC236}">
                <a16:creationId xmlns:a16="http://schemas.microsoft.com/office/drawing/2014/main" id="{FACB73AC-137D-5EC4-3677-1A81AE1E57C1}"/>
              </a:ext>
            </a:extLst>
          </p:cNvPr>
          <p:cNvGrpSpPr/>
          <p:nvPr userDrawn="1"/>
        </p:nvGrpSpPr>
        <p:grpSpPr>
          <a:xfrm>
            <a:off x="0" y="6008914"/>
            <a:ext cx="12192000" cy="849086"/>
            <a:chOff x="0" y="6008914"/>
            <a:chExt cx="12192000" cy="849086"/>
          </a:xfrm>
        </p:grpSpPr>
        <p:sp>
          <p:nvSpPr>
            <p:cNvPr id="8" name="Rektangel 8">
              <a:extLst>
                <a:ext uri="{FF2B5EF4-FFF2-40B4-BE49-F238E27FC236}">
                  <a16:creationId xmlns:a16="http://schemas.microsoft.com/office/drawing/2014/main" id="{87FA1AFB-28FB-8B8A-22E6-B1615CCD4824}"/>
                </a:ext>
                <a:ext uri="{C183D7F6-B498-43B3-948B-1728B52AA6E4}">
                  <adec:decorative xmlns:adec="http://schemas.microsoft.com/office/drawing/2017/decorative" val="1"/>
                </a:ext>
              </a:extLst>
            </p:cNvPr>
            <p:cNvSpPr/>
            <p:nvPr userDrawn="1"/>
          </p:nvSpPr>
          <p:spPr>
            <a:xfrm>
              <a:off x="0" y="6008914"/>
              <a:ext cx="12192000" cy="849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0" i="0">
                <a:latin typeface="Aptos" panose="020B0004020202020204" pitchFamily="34" charset="0"/>
              </a:endParaRPr>
            </a:p>
          </p:txBody>
        </p:sp>
        <p:pic>
          <p:nvPicPr>
            <p:cNvPr id="11" name="Bildobjekt 9" descr="Logotyp för ikem">
              <a:extLst>
                <a:ext uri="{FF2B5EF4-FFF2-40B4-BE49-F238E27FC236}">
                  <a16:creationId xmlns:a16="http://schemas.microsoft.com/office/drawing/2014/main" id="{B4F11652-73AC-E022-1CEF-952238DC340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grpSp>
    </p:spTree>
    <p:extLst>
      <p:ext uri="{BB962C8B-B14F-4D97-AF65-F5344CB8AC3E}">
        <p14:creationId xmlns:p14="http://schemas.microsoft.com/office/powerpoint/2010/main" val="133746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614E6FA-EAF8-268D-1F24-4E0E52001925}"/>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val="0"/>
              </a:ext>
            </a:extLst>
          </a:blip>
          <a:srcRect t="12423" b="75215"/>
          <a:stretch>
            <a:fillRect/>
          </a:stretch>
        </p:blipFill>
        <p:spPr>
          <a:xfrm>
            <a:off x="-2" y="6010275"/>
            <a:ext cx="12192002" cy="847725"/>
          </a:xfrm>
          <a:prstGeom prst="rect">
            <a:avLst/>
          </a:prstGeom>
        </p:spPr>
      </p:pic>
      <p:sp>
        <p:nvSpPr>
          <p:cNvPr id="14" name="Title Placeholder 1">
            <a:extLst>
              <a:ext uri="{FF2B5EF4-FFF2-40B4-BE49-F238E27FC236}">
                <a16:creationId xmlns:a16="http://schemas.microsoft.com/office/drawing/2014/main" id="{B1AEE8DE-832D-4C49-878B-61873184874D}"/>
              </a:ext>
            </a:extLst>
          </p:cNvPr>
          <p:cNvSpPr>
            <a:spLocks noGrp="1"/>
          </p:cNvSpPr>
          <p:nvPr>
            <p:ph type="title"/>
          </p:nvPr>
        </p:nvSpPr>
        <p:spPr>
          <a:xfrm>
            <a:off x="939004" y="518400"/>
            <a:ext cx="10316372" cy="807643"/>
          </a:xfrm>
          <a:prstGeom prst="rect">
            <a:avLst/>
          </a:prstGeom>
        </p:spPr>
        <p:txBody>
          <a:bodyPr vert="horz" lIns="0" tIns="0" rIns="0" bIns="0" rtlCol="0" anchor="ctr">
            <a:noAutofit/>
          </a:bodyPr>
          <a:lstStyle/>
          <a:p>
            <a:endParaRPr lang="sv-SE"/>
          </a:p>
        </p:txBody>
      </p:sp>
      <p:sp>
        <p:nvSpPr>
          <p:cNvPr id="3" name="Text Placeholder 2">
            <a:extLst>
              <a:ext uri="{FF2B5EF4-FFF2-40B4-BE49-F238E27FC236}">
                <a16:creationId xmlns:a16="http://schemas.microsoft.com/office/drawing/2014/main" id="{DCD72E1F-AC3E-4E19-A8C4-984EA0827EFE}"/>
              </a:ext>
            </a:extLst>
          </p:cNvPr>
          <p:cNvSpPr>
            <a:spLocks noGrp="1"/>
          </p:cNvSpPr>
          <p:nvPr>
            <p:ph type="body" idx="1"/>
          </p:nvPr>
        </p:nvSpPr>
        <p:spPr>
          <a:xfrm>
            <a:off x="939003" y="1906588"/>
            <a:ext cx="10316373" cy="3827462"/>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5" name="Bildobjekt 4" descr="Logotyp för ikem">
            <a:extLst>
              <a:ext uri="{FF2B5EF4-FFF2-40B4-BE49-F238E27FC236}">
                <a16:creationId xmlns:a16="http://schemas.microsoft.com/office/drawing/2014/main" id="{C46459BC-AE65-0796-5758-1ECB4693E45D}"/>
              </a:ext>
            </a:extLst>
          </p:cNvPr>
          <p:cNvPicPr>
            <a:picLocks noChangeAspect="1"/>
          </p:cNvPicPr>
          <p:nvPr userDrawn="1"/>
        </p:nvPicPr>
        <p:blipFill>
          <a:blip r:embed="rId47" cstate="hqprint">
            <a:extLst>
              <a:ext uri="{28A0092B-C50C-407E-A947-70E740481C1C}">
                <a14:useLocalDpi xmlns:a14="http://schemas.microsoft.com/office/drawing/2010/main"/>
              </a:ext>
            </a:extLst>
          </a:blip>
          <a:stretch>
            <a:fillRect/>
          </a:stretch>
        </p:blipFill>
        <p:spPr>
          <a:xfrm>
            <a:off x="409847" y="6305828"/>
            <a:ext cx="1114153" cy="255843"/>
          </a:xfrm>
          <a:prstGeom prst="rect">
            <a:avLst/>
          </a:prstGeom>
        </p:spPr>
      </p:pic>
    </p:spTree>
    <p:extLst>
      <p:ext uri="{BB962C8B-B14F-4D97-AF65-F5344CB8AC3E}">
        <p14:creationId xmlns:p14="http://schemas.microsoft.com/office/powerpoint/2010/main" val="2224859342"/>
      </p:ext>
    </p:extLst>
  </p:cSld>
  <p:clrMap bg1="dk1" tx1="lt1" bg2="dk2" tx2="lt2" accent1="accent1" accent2="accent2" accent3="accent3" accent4="accent4" accent5="accent5" accent6="accent6" hlink="hlink" folHlink="folHlink"/>
  <p:sldLayoutIdLst>
    <p:sldLayoutId id="2147483845" r:id="rId1"/>
    <p:sldLayoutId id="2147483860" r:id="rId2"/>
    <p:sldLayoutId id="2147483856" r:id="rId3"/>
    <p:sldLayoutId id="2147483782" r:id="rId4"/>
    <p:sldLayoutId id="2147483786" r:id="rId5"/>
    <p:sldLayoutId id="2147483787" r:id="rId6"/>
    <p:sldLayoutId id="2147483864" r:id="rId7"/>
    <p:sldLayoutId id="2147483790" r:id="rId8"/>
    <p:sldLayoutId id="2147483847" r:id="rId9"/>
    <p:sldLayoutId id="2147483884" r:id="rId10"/>
    <p:sldLayoutId id="2147483890" r:id="rId11"/>
    <p:sldLayoutId id="2147483891" r:id="rId12"/>
    <p:sldLayoutId id="2147483886" r:id="rId13"/>
    <p:sldLayoutId id="2147483887" r:id="rId14"/>
    <p:sldLayoutId id="2147483888" r:id="rId15"/>
    <p:sldLayoutId id="2147483889" r:id="rId16"/>
    <p:sldLayoutId id="2147483850" r:id="rId17"/>
    <p:sldLayoutId id="2147483878" r:id="rId18"/>
    <p:sldLayoutId id="2147483879" r:id="rId19"/>
    <p:sldLayoutId id="2147483880" r:id="rId20"/>
    <p:sldLayoutId id="2147483881" r:id="rId21"/>
    <p:sldLayoutId id="2147483882" r:id="rId22"/>
    <p:sldLayoutId id="2147483883" r:id="rId23"/>
    <p:sldLayoutId id="2147483872" r:id="rId24"/>
    <p:sldLayoutId id="2147483892" r:id="rId25"/>
    <p:sldLayoutId id="2147483893" r:id="rId26"/>
    <p:sldLayoutId id="2147483874" r:id="rId27"/>
    <p:sldLayoutId id="2147483875" r:id="rId28"/>
    <p:sldLayoutId id="2147483876" r:id="rId29"/>
    <p:sldLayoutId id="2147483877" r:id="rId30"/>
    <p:sldLayoutId id="2147483780" r:id="rId31"/>
    <p:sldLayoutId id="2147483857" r:id="rId32"/>
    <p:sldLayoutId id="2147483865" r:id="rId33"/>
    <p:sldLayoutId id="2147483894" r:id="rId34"/>
    <p:sldLayoutId id="2147483895" r:id="rId35"/>
    <p:sldLayoutId id="2147483896" r:id="rId36"/>
    <p:sldLayoutId id="2147483897" r:id="rId37"/>
    <p:sldLayoutId id="2147483898" r:id="rId38"/>
    <p:sldLayoutId id="2147483899" r:id="rId39"/>
    <p:sldLayoutId id="2147483900" r:id="rId40"/>
    <p:sldLayoutId id="2147483901" r:id="rId41"/>
    <p:sldLayoutId id="2147483867" r:id="rId42"/>
    <p:sldLayoutId id="2147483766" r:id="rId43"/>
    <p:sldLayoutId id="2147483843" r:id="rId44"/>
  </p:sldLayoutIdLst>
  <p:hf hdr="0"/>
  <p:txStyles>
    <p:titleStyle>
      <a:lvl1pPr algn="l" defTabSz="914400" rtl="0" eaLnBrk="1" latinLnBrk="0" hangingPunct="1">
        <a:lnSpc>
          <a:spcPct val="90000"/>
        </a:lnSpc>
        <a:spcBef>
          <a:spcPct val="0"/>
        </a:spcBef>
        <a:buNone/>
        <a:defRPr sz="3600" b="1" i="0" kern="1200" spc="-1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b="0" i="0" kern="1200" spc="-50" baseline="0">
          <a:solidFill>
            <a:schemeClr val="tx1"/>
          </a:solidFill>
          <a:latin typeface="+mn-lt"/>
          <a:ea typeface="+mn-ea"/>
          <a:cs typeface="+mn-cs"/>
        </a:defRPr>
      </a:lvl1pPr>
      <a:lvl2pPr marL="504000" indent="-228600" algn="l" defTabSz="914400" rtl="0" eaLnBrk="1" latinLnBrk="0" hangingPunct="1">
        <a:lnSpc>
          <a:spcPct val="100000"/>
        </a:lnSpc>
        <a:spcBef>
          <a:spcPts val="500"/>
        </a:spcBef>
        <a:buFont typeface="Arial" panose="020B0604020202020204" pitchFamily="34" charset="0"/>
        <a:buChar char="•"/>
        <a:defRPr sz="2000" b="0" i="0" kern="1200" spc="-50" baseline="0">
          <a:solidFill>
            <a:schemeClr val="tx1"/>
          </a:solidFill>
          <a:latin typeface="Aptos" panose="020B0004020202020204" pitchFamily="34" charset="0"/>
          <a:ea typeface="+mn-ea"/>
          <a:cs typeface="+mn-cs"/>
        </a:defRPr>
      </a:lvl2pPr>
      <a:lvl3pPr marL="756000" indent="-216000" algn="l" defTabSz="914400" rtl="0" eaLnBrk="1" latinLnBrk="0" hangingPunct="1">
        <a:lnSpc>
          <a:spcPct val="100000"/>
        </a:lnSpc>
        <a:spcBef>
          <a:spcPts val="500"/>
        </a:spcBef>
        <a:buFont typeface="Arial" panose="020B0604020202020204" pitchFamily="34" charset="0"/>
        <a:buChar char="•"/>
        <a:defRPr sz="1800" b="0" i="0" kern="1200" spc="-50" baseline="0">
          <a:solidFill>
            <a:schemeClr val="tx1"/>
          </a:solidFill>
          <a:latin typeface="Aptos" panose="020B0004020202020204" pitchFamily="34" charset="0"/>
          <a:ea typeface="+mn-ea"/>
          <a:cs typeface="+mn-cs"/>
        </a:defRPr>
      </a:lvl3pPr>
      <a:lvl4pPr marL="972000" indent="-180000" algn="l" defTabSz="914400" rtl="0" eaLnBrk="1" latinLnBrk="0" hangingPunct="1">
        <a:lnSpc>
          <a:spcPct val="100000"/>
        </a:lnSpc>
        <a:spcBef>
          <a:spcPts val="500"/>
        </a:spcBef>
        <a:buFont typeface="Arial" panose="020B0604020202020204" pitchFamily="34" charset="0"/>
        <a:buChar char="•"/>
        <a:defRPr sz="1600" b="0" i="0" kern="1200" spc="-50" baseline="0">
          <a:solidFill>
            <a:schemeClr val="tx1"/>
          </a:solidFill>
          <a:latin typeface="Aptos" panose="020B0004020202020204" pitchFamily="34" charset="0"/>
          <a:ea typeface="+mn-ea"/>
          <a:cs typeface="+mn-cs"/>
        </a:defRPr>
      </a:lvl4pPr>
      <a:lvl5pPr marL="1152000" indent="-144000" algn="l" defTabSz="914400" rtl="0" eaLnBrk="1" latinLnBrk="0" hangingPunct="1">
        <a:lnSpc>
          <a:spcPct val="100000"/>
        </a:lnSpc>
        <a:spcBef>
          <a:spcPts val="500"/>
        </a:spcBef>
        <a:buFont typeface="Arial" panose="020B0604020202020204" pitchFamily="34" charset="0"/>
        <a:buChar char="•"/>
        <a:defRPr sz="1400" b="0" i="0" kern="1200" spc="-50" baseline="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01" userDrawn="1">
          <p15:clr>
            <a:srgbClr val="F26B43"/>
          </p15:clr>
        </p15:guide>
        <p15:guide id="2" pos="3840" userDrawn="1">
          <p15:clr>
            <a:srgbClr val="F26B43"/>
          </p15:clr>
        </p15:guide>
        <p15:guide id="3" pos="591" userDrawn="1">
          <p15:clr>
            <a:srgbClr val="F26B43"/>
          </p15:clr>
        </p15:guide>
        <p15:guide id="6" orient="horz" pos="3784" userDrawn="1">
          <p15:clr>
            <a:srgbClr val="F26B43"/>
          </p15:clr>
        </p15:guide>
        <p15:guide id="7" orient="horz" pos="323" userDrawn="1">
          <p15:clr>
            <a:srgbClr val="F26B43"/>
          </p15:clr>
        </p15:guide>
        <p15:guide id="8" pos="506" userDrawn="1">
          <p15:clr>
            <a:srgbClr val="F26B43"/>
          </p15:clr>
        </p15:guide>
        <p15:guide id="9" pos="7090" userDrawn="1">
          <p15:clr>
            <a:srgbClr val="F26B43"/>
          </p15:clr>
        </p15:guide>
        <p15:guide id="10" pos="7174" userDrawn="1">
          <p15:clr>
            <a:srgbClr val="F26B43"/>
          </p15:clr>
        </p15:guide>
        <p15:guide id="13" orient="horz" pos="271" userDrawn="1">
          <p15:clr>
            <a:srgbClr val="F26B43"/>
          </p15:clr>
        </p15:guide>
        <p15:guide id="14" orient="horz" pos="36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7AB43D-9C33-EFAF-83BD-723022F013B8}"/>
              </a:ext>
            </a:extLst>
          </p:cNvPr>
          <p:cNvSpPr>
            <a:spLocks noGrp="1"/>
          </p:cNvSpPr>
          <p:nvPr>
            <p:ph type="ctrTitle"/>
          </p:nvPr>
        </p:nvSpPr>
        <p:spPr/>
        <p:txBody>
          <a:bodyPr>
            <a:normAutofit/>
          </a:bodyPr>
          <a:lstStyle/>
          <a:p>
            <a:r>
              <a:rPr lang="sv-SE" sz="4400" dirty="0" err="1"/>
              <a:t>IKEMS:s</a:t>
            </a:r>
            <a:r>
              <a:rPr lang="sv-SE" sz="4400" dirty="0"/>
              <a:t> Industrial Barometer Q4 2025  </a:t>
            </a:r>
          </a:p>
        </p:txBody>
      </p:sp>
      <p:sp>
        <p:nvSpPr>
          <p:cNvPr id="4" name="textruta 3">
            <a:extLst>
              <a:ext uri="{FF2B5EF4-FFF2-40B4-BE49-F238E27FC236}">
                <a16:creationId xmlns:a16="http://schemas.microsoft.com/office/drawing/2014/main" id="{440C796A-9B78-F831-D680-4F923D16F3CB}"/>
              </a:ext>
            </a:extLst>
          </p:cNvPr>
          <p:cNvSpPr txBox="1"/>
          <p:nvPr/>
        </p:nvSpPr>
        <p:spPr>
          <a:xfrm>
            <a:off x="9641305" y="5422232"/>
            <a:ext cx="1507958" cy="328864"/>
          </a:xfrm>
          <a:prstGeom prst="rect">
            <a:avLst/>
          </a:prstGeom>
        </p:spPr>
        <p:txBody>
          <a:bodyPr vert="horz" wrap="none" lIns="0" tIns="0" rIns="0" bIns="0" rtlCol="0" anchor="t">
            <a:normAutofit/>
          </a:bodyPr>
          <a:lstStyle/>
          <a:p>
            <a:pPr algn="l">
              <a:lnSpc>
                <a:spcPct val="80000"/>
              </a:lnSpc>
            </a:pPr>
            <a:r>
              <a:rPr lang="sv-SE" dirty="0" err="1"/>
              <a:t>February</a:t>
            </a:r>
            <a:r>
              <a:rPr lang="sv-SE" dirty="0"/>
              <a:t> 2026</a:t>
            </a:r>
          </a:p>
        </p:txBody>
      </p:sp>
    </p:spTree>
    <p:extLst>
      <p:ext uri="{BB962C8B-B14F-4D97-AF65-F5344CB8AC3E}">
        <p14:creationId xmlns:p14="http://schemas.microsoft.com/office/powerpoint/2010/main" val="395419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skärmbild, linje, Graf&#10;&#10;AI-genererat innehåll kan vara felaktigt.">
            <a:extLst>
              <a:ext uri="{FF2B5EF4-FFF2-40B4-BE49-F238E27FC236}">
                <a16:creationId xmlns:a16="http://schemas.microsoft.com/office/drawing/2014/main" id="{E7F23431-BADB-BAAA-A96C-57CD804A51CA}"/>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055965" y="371970"/>
            <a:ext cx="8136000" cy="5268060"/>
          </a:xfrm>
          <a:prstGeom prst="rect">
            <a:avLst/>
          </a:prstGeom>
          <a:noFill/>
        </p:spPr>
      </p:pic>
      <p:sp>
        <p:nvSpPr>
          <p:cNvPr id="11" name="Text Placeholder 2">
            <a:extLst>
              <a:ext uri="{FF2B5EF4-FFF2-40B4-BE49-F238E27FC236}">
                <a16:creationId xmlns:a16="http://schemas.microsoft.com/office/drawing/2014/main" id="{779156B0-39DB-0425-CCC4-8CF8D841CBDF}"/>
              </a:ext>
            </a:extLst>
          </p:cNvPr>
          <p:cNvSpPr>
            <a:spLocks noGrp="1"/>
          </p:cNvSpPr>
          <p:nvPr>
            <p:ph type="body" sz="quarter" idx="15"/>
          </p:nvPr>
        </p:nvSpPr>
        <p:spPr>
          <a:xfrm>
            <a:off x="720000" y="1908000"/>
            <a:ext cx="2950300" cy="4000499"/>
          </a:xfrm>
        </p:spPr>
        <p:txBody>
          <a:bodyPr/>
          <a:lstStyle/>
          <a:p>
            <a:r>
              <a:rPr lang="en-GB" sz="1800" dirty="0"/>
              <a:t>An IKEM index value of 83 signals a clear decline in volume.</a:t>
            </a:r>
            <a:endParaRPr lang="sv-SE" sz="1800" dirty="0"/>
          </a:p>
          <a:p>
            <a:r>
              <a:rPr lang="en-GB" sz="1800" dirty="0"/>
              <a:t>The forecast in the previous quarter’s Industrial Barometer was 87, slightly above the now‑confirmed outcome.”</a:t>
            </a:r>
            <a:endParaRPr lang="sv-SE" sz="1800" dirty="0"/>
          </a:p>
          <a:p>
            <a:endParaRPr lang="en-US" sz="1800" dirty="0"/>
          </a:p>
        </p:txBody>
      </p:sp>
      <p:sp>
        <p:nvSpPr>
          <p:cNvPr id="13" name="Title 3">
            <a:extLst>
              <a:ext uri="{FF2B5EF4-FFF2-40B4-BE49-F238E27FC236}">
                <a16:creationId xmlns:a16="http://schemas.microsoft.com/office/drawing/2014/main" id="{D2FBA72C-1412-6516-FAD4-6061B8F613A8}"/>
              </a:ext>
            </a:extLst>
          </p:cNvPr>
          <p:cNvSpPr>
            <a:spLocks noGrp="1"/>
          </p:cNvSpPr>
          <p:nvPr>
            <p:ph type="title"/>
          </p:nvPr>
        </p:nvSpPr>
        <p:spPr>
          <a:xfrm>
            <a:off x="720000" y="518400"/>
            <a:ext cx="2950300" cy="807643"/>
          </a:xfrm>
        </p:spPr>
        <p:txBody>
          <a:bodyPr/>
          <a:lstStyle/>
          <a:p>
            <a:r>
              <a:rPr lang="en-US" sz="2800" dirty="0"/>
              <a:t>IKEM industries remain in recession</a:t>
            </a:r>
          </a:p>
        </p:txBody>
      </p:sp>
      <p:sp>
        <p:nvSpPr>
          <p:cNvPr id="10" name="textruta 9">
            <a:extLst>
              <a:ext uri="{FF2B5EF4-FFF2-40B4-BE49-F238E27FC236}">
                <a16:creationId xmlns:a16="http://schemas.microsoft.com/office/drawing/2014/main" id="{2C2751DD-D68D-6274-134F-A00EE38F2DF0}"/>
              </a:ext>
            </a:extLst>
          </p:cNvPr>
          <p:cNvSpPr txBox="1"/>
          <p:nvPr/>
        </p:nvSpPr>
        <p:spPr>
          <a:xfrm>
            <a:off x="637816" y="5425200"/>
            <a:ext cx="3625515" cy="914400"/>
          </a:xfrm>
          <a:prstGeom prst="rect">
            <a:avLst/>
          </a:prstGeom>
        </p:spPr>
        <p:txBody>
          <a:bodyPr vert="horz" wrap="none" lIns="0" tIns="0" rIns="0" bIns="0" rtlCol="0" anchor="t">
            <a:normAutofit/>
          </a:bodyPr>
          <a:lstStyle/>
          <a:p>
            <a:pPr algn="l">
              <a:lnSpc>
                <a:spcPct val="80000"/>
              </a:lnSpc>
            </a:pPr>
            <a:r>
              <a:rPr lang="sv-SE" sz="1200" dirty="0"/>
              <a:t>Source: </a:t>
            </a:r>
            <a:r>
              <a:rPr lang="sv-SE" sz="1200" dirty="0" err="1"/>
              <a:t>IKEM:s</a:t>
            </a:r>
            <a:r>
              <a:rPr lang="sv-SE" sz="1200" dirty="0"/>
              <a:t> Industrial Barometer Q4 2025</a:t>
            </a:r>
          </a:p>
        </p:txBody>
      </p:sp>
    </p:spTree>
    <p:extLst>
      <p:ext uri="{BB962C8B-B14F-4D97-AF65-F5344CB8AC3E}">
        <p14:creationId xmlns:p14="http://schemas.microsoft.com/office/powerpoint/2010/main" val="853100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7F42D95-0C36-50ED-45FB-82E5E914C9B0}"/>
              </a:ext>
            </a:extLst>
          </p:cNvPr>
          <p:cNvSpPr>
            <a:spLocks noGrp="1"/>
          </p:cNvSpPr>
          <p:nvPr>
            <p:ph type="title"/>
          </p:nvPr>
        </p:nvSpPr>
        <p:spPr>
          <a:xfrm>
            <a:off x="719400" y="769380"/>
            <a:ext cx="10753200" cy="807643"/>
          </a:xfrm>
        </p:spPr>
        <p:txBody>
          <a:bodyPr/>
          <a:lstStyle/>
          <a:p>
            <a:r>
              <a:rPr lang="en-GB" dirty="0"/>
              <a:t>Weak economic conditions are negatively affecting profitability and investments</a:t>
            </a:r>
            <a:br>
              <a:rPr lang="sv-SE" dirty="0"/>
            </a:br>
            <a:endParaRPr lang="sv-SE" dirty="0"/>
          </a:p>
        </p:txBody>
      </p:sp>
      <p:pic>
        <p:nvPicPr>
          <p:cNvPr id="5" name="Bildobjekt 4">
            <a:extLst>
              <a:ext uri="{FF2B5EF4-FFF2-40B4-BE49-F238E27FC236}">
                <a16:creationId xmlns:a16="http://schemas.microsoft.com/office/drawing/2014/main" id="{4FAF8910-CBAB-609D-E0F4-FD3FEE515ED9}"/>
              </a:ext>
            </a:extLst>
          </p:cNvPr>
          <p:cNvPicPr>
            <a:picLocks noChangeAspect="1"/>
          </p:cNvPicPr>
          <p:nvPr/>
        </p:nvPicPr>
        <p:blipFill rotWithShape="1">
          <a:blip r:embed="rId3">
            <a:extLst>
              <a:ext uri="{28A0092B-C50C-407E-A947-70E740481C1C}">
                <a14:useLocalDpi xmlns:a14="http://schemas.microsoft.com/office/drawing/2010/main" val="0"/>
              </a:ext>
            </a:extLst>
          </a:blip>
          <a:srcRect t="5270" b="22075"/>
          <a:stretch>
            <a:fillRect/>
          </a:stretch>
        </p:blipFill>
        <p:spPr>
          <a:xfrm>
            <a:off x="2209800" y="1577023"/>
            <a:ext cx="7772400" cy="3176475"/>
          </a:xfrm>
          <a:prstGeom prst="rect">
            <a:avLst/>
          </a:prstGeom>
        </p:spPr>
      </p:pic>
      <p:sp>
        <p:nvSpPr>
          <p:cNvPr id="3" name="textruta 2">
            <a:extLst>
              <a:ext uri="{FF2B5EF4-FFF2-40B4-BE49-F238E27FC236}">
                <a16:creationId xmlns:a16="http://schemas.microsoft.com/office/drawing/2014/main" id="{69179CC7-4F24-D4D0-AED7-B490CA737285}"/>
              </a:ext>
            </a:extLst>
          </p:cNvPr>
          <p:cNvSpPr txBox="1"/>
          <p:nvPr/>
        </p:nvSpPr>
        <p:spPr>
          <a:xfrm>
            <a:off x="637816" y="5425200"/>
            <a:ext cx="3625515" cy="914400"/>
          </a:xfrm>
          <a:prstGeom prst="rect">
            <a:avLst/>
          </a:prstGeom>
        </p:spPr>
        <p:txBody>
          <a:bodyPr vert="horz" wrap="none" lIns="0" tIns="0" rIns="0" bIns="0" rtlCol="0" anchor="t">
            <a:normAutofit/>
          </a:bodyPr>
          <a:lstStyle/>
          <a:p>
            <a:pPr algn="l">
              <a:lnSpc>
                <a:spcPct val="80000"/>
              </a:lnSpc>
            </a:pPr>
            <a:r>
              <a:rPr lang="sv-SE" sz="1200" dirty="0"/>
              <a:t>Source: </a:t>
            </a:r>
            <a:r>
              <a:rPr lang="sv-SE" sz="1200" dirty="0" err="1"/>
              <a:t>IKEM:s</a:t>
            </a:r>
            <a:r>
              <a:rPr lang="sv-SE" sz="1200" dirty="0"/>
              <a:t> Industrial Barometer Q4 2025</a:t>
            </a:r>
          </a:p>
        </p:txBody>
      </p:sp>
    </p:spTree>
    <p:extLst>
      <p:ext uri="{BB962C8B-B14F-4D97-AF65-F5344CB8AC3E}">
        <p14:creationId xmlns:p14="http://schemas.microsoft.com/office/powerpoint/2010/main" val="145681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336011-8DCA-676F-6130-41DCB0946EAB}"/>
              </a:ext>
            </a:extLst>
          </p:cNvPr>
          <p:cNvSpPr>
            <a:spLocks noGrp="1"/>
          </p:cNvSpPr>
          <p:nvPr>
            <p:ph type="title"/>
          </p:nvPr>
        </p:nvSpPr>
        <p:spPr>
          <a:xfrm>
            <a:off x="720000" y="824595"/>
            <a:ext cx="7409117" cy="807643"/>
          </a:xfrm>
        </p:spPr>
        <p:txBody>
          <a:bodyPr/>
          <a:lstStyle/>
          <a:p>
            <a:r>
              <a:rPr lang="en-GB" dirty="0"/>
              <a:t>The forecast for Q1 2026 indicates continued weak sales growth</a:t>
            </a:r>
            <a:br>
              <a:rPr lang="sv-SE" dirty="0"/>
            </a:br>
            <a:endParaRPr lang="sv-SE" dirty="0"/>
          </a:p>
        </p:txBody>
      </p:sp>
      <p:sp>
        <p:nvSpPr>
          <p:cNvPr id="8" name="Platshållare för innehåll 7">
            <a:extLst>
              <a:ext uri="{FF2B5EF4-FFF2-40B4-BE49-F238E27FC236}">
                <a16:creationId xmlns:a16="http://schemas.microsoft.com/office/drawing/2014/main" id="{FBC95ECC-EE50-B0B7-521A-C4BAE17DEA11}"/>
              </a:ext>
            </a:extLst>
          </p:cNvPr>
          <p:cNvSpPr>
            <a:spLocks noGrp="1"/>
          </p:cNvSpPr>
          <p:nvPr>
            <p:ph idx="1"/>
          </p:nvPr>
        </p:nvSpPr>
        <p:spPr>
          <a:xfrm>
            <a:off x="720000" y="1906587"/>
            <a:ext cx="6635306" cy="3828503"/>
          </a:xfrm>
        </p:spPr>
        <p:txBody>
          <a:bodyPr/>
          <a:lstStyle/>
          <a:p>
            <a:r>
              <a:rPr lang="en-GB" sz="1800" dirty="0"/>
              <a:t>The Industrial Barometer (93) points to continued weak sales volumes, although the chemical and plastics/rubber industries show some growth.</a:t>
            </a:r>
          </a:p>
          <a:p>
            <a:r>
              <a:rPr lang="en-GB" sz="1800" dirty="0"/>
              <a:t>Germany is showing signs of gradual recovery, which is important for the industrial countries of Northern Europe.</a:t>
            </a:r>
          </a:p>
          <a:p>
            <a:r>
              <a:rPr lang="en-GB" sz="1800" dirty="0"/>
              <a:t>IMF estimates that the Eurozone will grow by 1.3% in 2026, while Sweden is expected to reach around 3%, driven primarily by domestic demand.</a:t>
            </a:r>
            <a:endParaRPr lang="sv-SE" sz="1800" dirty="0"/>
          </a:p>
          <a:p>
            <a:pPr marL="0" indent="0">
              <a:buNone/>
            </a:pPr>
            <a:endParaRPr lang="sv-SE" sz="1800" dirty="0"/>
          </a:p>
        </p:txBody>
      </p:sp>
      <p:pic>
        <p:nvPicPr>
          <p:cNvPr id="4" name="Bildobjekt 3">
            <a:extLst>
              <a:ext uri="{FF2B5EF4-FFF2-40B4-BE49-F238E27FC236}">
                <a16:creationId xmlns:a16="http://schemas.microsoft.com/office/drawing/2014/main" id="{C475ACA8-D238-A9F1-7ADC-187A8118D378}"/>
              </a:ext>
            </a:extLst>
          </p:cNvPr>
          <p:cNvPicPr>
            <a:picLocks noChangeAspect="1"/>
          </p:cNvPicPr>
          <p:nvPr/>
        </p:nvPicPr>
        <p:blipFill>
          <a:blip r:embed="rId3">
            <a:alphaModFix/>
            <a:extLst>
              <a:ext uri="{28A0092B-C50C-407E-A947-70E740481C1C}">
                <a14:useLocalDpi xmlns:a14="http://schemas.microsoft.com/office/drawing/2010/main" val="0"/>
              </a:ext>
            </a:extLst>
          </a:blip>
          <a:srcRect l="26010" r="26010"/>
          <a:stretch/>
        </p:blipFill>
        <p:spPr>
          <a:xfrm>
            <a:off x="7562616" y="606631"/>
            <a:ext cx="4499845" cy="5275385"/>
          </a:xfrm>
          <a:prstGeom prst="rect">
            <a:avLst/>
          </a:prstGeom>
        </p:spPr>
      </p:pic>
      <p:sp>
        <p:nvSpPr>
          <p:cNvPr id="2" name="textruta 1">
            <a:extLst>
              <a:ext uri="{FF2B5EF4-FFF2-40B4-BE49-F238E27FC236}">
                <a16:creationId xmlns:a16="http://schemas.microsoft.com/office/drawing/2014/main" id="{38E6C007-DB4D-53B2-D572-FABF3AC0BDC0}"/>
              </a:ext>
            </a:extLst>
          </p:cNvPr>
          <p:cNvSpPr txBox="1"/>
          <p:nvPr/>
        </p:nvSpPr>
        <p:spPr>
          <a:xfrm>
            <a:off x="637816" y="5425200"/>
            <a:ext cx="3625515" cy="914400"/>
          </a:xfrm>
          <a:prstGeom prst="rect">
            <a:avLst/>
          </a:prstGeom>
        </p:spPr>
        <p:txBody>
          <a:bodyPr vert="horz" wrap="none" lIns="0" tIns="0" rIns="0" bIns="0" rtlCol="0" anchor="t">
            <a:normAutofit/>
          </a:bodyPr>
          <a:lstStyle/>
          <a:p>
            <a:pPr algn="l">
              <a:lnSpc>
                <a:spcPct val="80000"/>
              </a:lnSpc>
            </a:pPr>
            <a:r>
              <a:rPr lang="sv-SE" sz="1200" dirty="0"/>
              <a:t>Source: </a:t>
            </a:r>
            <a:r>
              <a:rPr lang="sv-SE" sz="1200" dirty="0" err="1"/>
              <a:t>IKEM:s</a:t>
            </a:r>
            <a:r>
              <a:rPr lang="sv-SE" sz="1200" dirty="0"/>
              <a:t> Industrial Barometer Q4 2025</a:t>
            </a:r>
          </a:p>
        </p:txBody>
      </p:sp>
    </p:spTree>
    <p:extLst>
      <p:ext uri="{BB962C8B-B14F-4D97-AF65-F5344CB8AC3E}">
        <p14:creationId xmlns:p14="http://schemas.microsoft.com/office/powerpoint/2010/main" val="953159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29CDE-2694-D3AE-215B-DF00BEB5F8AB}"/>
              </a:ext>
            </a:extLst>
          </p:cNvPr>
          <p:cNvSpPr>
            <a:spLocks noGrp="1"/>
          </p:cNvSpPr>
          <p:nvPr>
            <p:ph type="title"/>
          </p:nvPr>
        </p:nvSpPr>
        <p:spPr>
          <a:xfrm>
            <a:off x="630192" y="2853386"/>
            <a:ext cx="10753200" cy="807643"/>
          </a:xfrm>
        </p:spPr>
        <p:txBody>
          <a:bodyPr/>
          <a:lstStyle/>
          <a:p>
            <a:r>
              <a:rPr lang="sv-SE" sz="1800" dirty="0" err="1"/>
              <a:t>About</a:t>
            </a:r>
            <a:r>
              <a:rPr lang="sv-SE" sz="1800" dirty="0"/>
              <a:t> </a:t>
            </a:r>
            <a:r>
              <a:rPr lang="sv-SE" sz="1800" dirty="0" err="1"/>
              <a:t>IKEM:s</a:t>
            </a:r>
            <a:r>
              <a:rPr lang="sv-SE" sz="1800" dirty="0"/>
              <a:t> </a:t>
            </a:r>
            <a:r>
              <a:rPr lang="sv-SE" sz="1800"/>
              <a:t>Industrial Barometer</a:t>
            </a:r>
            <a:endParaRPr lang="sv-SE" sz="1800" dirty="0"/>
          </a:p>
        </p:txBody>
      </p:sp>
      <p:sp>
        <p:nvSpPr>
          <p:cNvPr id="3" name="Platshållare för innehåll 2">
            <a:extLst>
              <a:ext uri="{FF2B5EF4-FFF2-40B4-BE49-F238E27FC236}">
                <a16:creationId xmlns:a16="http://schemas.microsoft.com/office/drawing/2014/main" id="{B912FC00-E4A0-8E3F-A289-0596C7334694}"/>
              </a:ext>
            </a:extLst>
          </p:cNvPr>
          <p:cNvSpPr>
            <a:spLocks noGrp="1"/>
          </p:cNvSpPr>
          <p:nvPr>
            <p:ph idx="1"/>
          </p:nvPr>
        </p:nvSpPr>
        <p:spPr>
          <a:xfrm>
            <a:off x="630192" y="3799401"/>
            <a:ext cx="10753200" cy="2245932"/>
          </a:xfrm>
        </p:spPr>
        <p:txBody>
          <a:bodyPr/>
          <a:lstStyle/>
          <a:p>
            <a:pPr marL="0" indent="0">
              <a:buNone/>
            </a:pPr>
            <a:r>
              <a:rPr lang="en-GB" sz="1200" dirty="0"/>
              <a:t>IKEM’s Industrial Barometer is based on a recurring quarterly survey of member companies. The chemical, plastics and rubber industries are energy‑intensive and sensitive to economic cycles. Positioned early in the value chain, they manufacture intermediate goods for the rest of the industrial sector. As a result, shifts in macroeconomic conditions tend to be felt early by companies in these industries.</a:t>
            </a:r>
            <a:br>
              <a:rPr lang="en-GB" sz="1200" dirty="0"/>
            </a:br>
            <a:r>
              <a:rPr lang="en-GB" sz="1200" dirty="0"/>
              <a:t>The Industrial Barometer is compiled by IKEM’s Chief Economist, Carl Eckerdal. The barometer has tracked developments since 2016 and is published quarterly.</a:t>
            </a:r>
            <a:endParaRPr lang="sv-SE" sz="1200" dirty="0"/>
          </a:p>
          <a:p>
            <a:pPr marL="0" indent="0">
              <a:buNone/>
            </a:pPr>
            <a:r>
              <a:rPr lang="en-GB" sz="1200" dirty="0"/>
              <a:t>The data for this report was collected between 5 January and 5 February 2026 and is based on responses from 120 companies with a combined turnover of SEK 450 billion in 2025, corresponding to approximately 74 percent of the industry’s total turnover. All responses are weighted according to company turnover. Total development is weighted by each sub‑industry’s share of total value added in the previous financial year.</a:t>
            </a:r>
            <a:endParaRPr lang="sv-SE" sz="1200" dirty="0"/>
          </a:p>
          <a:p>
            <a:pPr marL="0" indent="0">
              <a:buNone/>
            </a:pPr>
            <a:r>
              <a:rPr lang="en-GB" sz="1200" dirty="0"/>
              <a:t>Do you have questions about the Industrial Barometer? Please contact Carl Eckerdal, Chief Economist, at carl.eckerdal@ikem.se or +46 (0)70‑497 11 98</a:t>
            </a:r>
            <a:endParaRPr lang="sv-SE" sz="1200" dirty="0"/>
          </a:p>
          <a:p>
            <a:pPr marL="0" indent="0">
              <a:buNone/>
            </a:pPr>
            <a:endParaRPr lang="sv-SE" sz="1200" dirty="0"/>
          </a:p>
        </p:txBody>
      </p:sp>
    </p:spTree>
    <p:extLst>
      <p:ext uri="{BB962C8B-B14F-4D97-AF65-F5344CB8AC3E}">
        <p14:creationId xmlns:p14="http://schemas.microsoft.com/office/powerpoint/2010/main" val="33764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332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Ikem 2023">
  <a:themeElements>
    <a:clrScheme name="IKEM2025">
      <a:dk1>
        <a:srgbClr val="000000"/>
      </a:dk1>
      <a:lt1>
        <a:srgbClr val="FFFFFF"/>
      </a:lt1>
      <a:dk2>
        <a:srgbClr val="164D44"/>
      </a:dk2>
      <a:lt2>
        <a:srgbClr val="DBF1ED"/>
      </a:lt2>
      <a:accent1>
        <a:srgbClr val="138571"/>
      </a:accent1>
      <a:accent2>
        <a:srgbClr val="2FBDA6"/>
      </a:accent2>
      <a:accent3>
        <a:srgbClr val="C6F376"/>
      </a:accent3>
      <a:accent4>
        <a:srgbClr val="FA6D41"/>
      </a:accent4>
      <a:accent5>
        <a:srgbClr val="FFE1D6"/>
      </a:accent5>
      <a:accent6>
        <a:srgbClr val="5B0336"/>
      </a:accent6>
      <a:hlink>
        <a:srgbClr val="9B9B9B"/>
      </a:hlink>
      <a:folHlink>
        <a:srgbClr val="9B9B9B"/>
      </a:folHlink>
    </a:clrScheme>
    <a:fontScheme name="ikem 2024">
      <a:majorFont>
        <a:latin typeface="Aptos"/>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t">
        <a:normAutofit/>
      </a:bodyPr>
      <a:lstStyle>
        <a:defPPr algn="l">
          <a:lnSpc>
            <a:spcPct val="80000"/>
          </a:lnSpc>
          <a:defRPr dirty="0">
            <a:solidFill>
              <a:schemeClr val="bg1"/>
            </a:solidFill>
          </a:defRPr>
        </a:defPPr>
      </a:lstStyle>
    </a:txDef>
  </a:objectDefaults>
  <a:extraClrSchemeLst/>
  <a:extLst>
    <a:ext uri="{05A4C25C-085E-4340-85A3-A5531E510DB2}">
      <thm15:themeFamily xmlns:thm15="http://schemas.microsoft.com/office/thememl/2012/main" name="IKEM grundmall 2026" id="{4EFC3D04-8E28-7942-B9DC-C38D8105B74E}" vid="{B956E517-9E50-264C-8781-CD7210E19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CF0D4EE-8904-BC48-93B3-A44C522713C1}">
  <we:reference id="b140c5b2-a01b-4b34-99db-bcbaa712ea06" version="1.0.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Ikem 2023</Template>
  <TotalTime>17</TotalTime>
  <Words>830</Words>
  <Application>Microsoft Office PowerPoint</Application>
  <PresentationFormat>Bredbild</PresentationFormat>
  <Paragraphs>27</Paragraphs>
  <Slides>6</Slides>
  <Notes>3</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Aptos</vt:lpstr>
      <vt:lpstr>Arial</vt:lpstr>
      <vt:lpstr>Ikem 2023</vt:lpstr>
      <vt:lpstr>IKEMS:s Industrial Barometer Q4 2025  </vt:lpstr>
      <vt:lpstr>IKEM industries remain in recession</vt:lpstr>
      <vt:lpstr>Weak economic conditions are negatively affecting profitability and investments </vt:lpstr>
      <vt:lpstr>The forecast for Q1 2026 indicates continued weak sales growth </vt:lpstr>
      <vt:lpstr>About IKEM:s Industrial Barometer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Linus Isaksson</dc:creator>
  <cp:lastModifiedBy>Jenny Engdahl Westbratt</cp:lastModifiedBy>
  <cp:revision>2</cp:revision>
  <dcterms:created xsi:type="dcterms:W3CDTF">2026-02-18T15:00:29Z</dcterms:created>
  <dcterms:modified xsi:type="dcterms:W3CDTF">2026-02-19T17:34:40Z</dcterms:modified>
</cp:coreProperties>
</file>